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20"/>
  </p:notesMasterIdLst>
  <p:handoutMasterIdLst>
    <p:handoutMasterId r:id="rId21"/>
  </p:handoutMasterIdLst>
  <p:sldIdLst>
    <p:sldId id="256" r:id="rId2"/>
    <p:sldId id="327" r:id="rId3"/>
    <p:sldId id="340" r:id="rId4"/>
    <p:sldId id="344" r:id="rId5"/>
    <p:sldId id="341" r:id="rId6"/>
    <p:sldId id="351" r:id="rId7"/>
    <p:sldId id="352" r:id="rId8"/>
    <p:sldId id="343" r:id="rId9"/>
    <p:sldId id="353" r:id="rId10"/>
    <p:sldId id="316" r:id="rId11"/>
    <p:sldId id="315" r:id="rId12"/>
    <p:sldId id="326" r:id="rId13"/>
    <p:sldId id="345" r:id="rId14"/>
    <p:sldId id="347" r:id="rId15"/>
    <p:sldId id="348" r:id="rId16"/>
    <p:sldId id="349" r:id="rId17"/>
    <p:sldId id="350" r:id="rId18"/>
    <p:sldId id="328" r:id="rId19"/>
  </p:sldIdLst>
  <p:sldSz cx="9144000" cy="6858000" type="screen4x3"/>
  <p:notesSz cx="6789738" cy="99298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86628" autoAdjust="0"/>
  </p:normalViewPr>
  <p:slideViewPr>
    <p:cSldViewPr>
      <p:cViewPr varScale="1">
        <p:scale>
          <a:sx n="73" d="100"/>
          <a:sy n="73" d="100"/>
        </p:scale>
        <p:origin x="175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638" cy="496888"/>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AU"/>
          </a:p>
        </p:txBody>
      </p:sp>
      <p:sp>
        <p:nvSpPr>
          <p:cNvPr id="3" name="Date Placeholder 2"/>
          <p:cNvSpPr>
            <a:spLocks noGrp="1"/>
          </p:cNvSpPr>
          <p:nvPr>
            <p:ph type="dt" sz="quarter" idx="1"/>
          </p:nvPr>
        </p:nvSpPr>
        <p:spPr>
          <a:xfrm>
            <a:off x="3846513" y="0"/>
            <a:ext cx="2941637"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cs typeface="Arial" panose="020B0604020202020204" pitchFamily="34" charset="0"/>
              </a:defRPr>
            </a:lvl1pPr>
          </a:lstStyle>
          <a:p>
            <a:pPr>
              <a:defRPr/>
            </a:pPr>
            <a:fld id="{40BF9938-858D-4581-AF55-B2007FA0B142}" type="datetimeFigureOut">
              <a:rPr lang="en-US" altLang="en-US"/>
              <a:pPr>
                <a:defRPr/>
              </a:pPr>
              <a:t>7/15/2021</a:t>
            </a:fld>
            <a:endParaRPr lang="en-AU" altLang="en-US"/>
          </a:p>
        </p:txBody>
      </p:sp>
      <p:sp>
        <p:nvSpPr>
          <p:cNvPr id="4" name="Footer Placeholder 3"/>
          <p:cNvSpPr>
            <a:spLocks noGrp="1"/>
          </p:cNvSpPr>
          <p:nvPr>
            <p:ph type="ftr" sz="quarter" idx="2"/>
          </p:nvPr>
        </p:nvSpPr>
        <p:spPr>
          <a:xfrm>
            <a:off x="0" y="9431338"/>
            <a:ext cx="2941638" cy="496887"/>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AU"/>
          </a:p>
        </p:txBody>
      </p:sp>
      <p:sp>
        <p:nvSpPr>
          <p:cNvPr id="5" name="Slide Number Placeholder 4"/>
          <p:cNvSpPr>
            <a:spLocks noGrp="1"/>
          </p:cNvSpPr>
          <p:nvPr>
            <p:ph type="sldNum" sz="quarter" idx="3"/>
          </p:nvPr>
        </p:nvSpPr>
        <p:spPr>
          <a:xfrm>
            <a:off x="3846513" y="9431338"/>
            <a:ext cx="2941637"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08CE072B-A174-4CBF-A620-6BE410C68362}" type="slidenum">
              <a:rPr lang="en-AU" altLang="en-US"/>
              <a:pPr>
                <a:defRPr/>
              </a:pPr>
              <a:t>‹#›</a:t>
            </a:fld>
            <a:endParaRPr lang="en-AU" altLang="en-US"/>
          </a:p>
        </p:txBody>
      </p:sp>
    </p:spTree>
    <p:extLst>
      <p:ext uri="{BB962C8B-B14F-4D97-AF65-F5344CB8AC3E}">
        <p14:creationId xmlns:p14="http://schemas.microsoft.com/office/powerpoint/2010/main" val="3391898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638" cy="496888"/>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46513" y="0"/>
            <a:ext cx="2941637"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8E297BEA-EF62-4D85-BB2A-33D95D338721}" type="datetimeFigureOut">
              <a:rPr lang="en-US" altLang="en-US"/>
              <a:pPr>
                <a:defRPr/>
              </a:pPr>
              <a:t>7/15/2021</a:t>
            </a:fld>
            <a:endParaRPr lang="en-US" altLang="en-US"/>
          </a:p>
        </p:txBody>
      </p:sp>
      <p:sp>
        <p:nvSpPr>
          <p:cNvPr id="4" name="Slide Image Placeholder 3"/>
          <p:cNvSpPr>
            <a:spLocks noGrp="1" noRot="1" noChangeAspect="1"/>
          </p:cNvSpPr>
          <p:nvPr>
            <p:ph type="sldImg" idx="2"/>
          </p:nvPr>
        </p:nvSpPr>
        <p:spPr>
          <a:xfrm>
            <a:off x="912813" y="744538"/>
            <a:ext cx="4964112"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6463"/>
            <a:ext cx="5430838" cy="4468812"/>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31338"/>
            <a:ext cx="2941638" cy="496887"/>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46513" y="9431338"/>
            <a:ext cx="2941637"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4EBCF55-0BD8-4F23-85E5-B52259B6CF2E}" type="slidenum">
              <a:rPr lang="en-US" altLang="en-US"/>
              <a:pPr>
                <a:defRPr/>
              </a:pPr>
              <a:t>‹#›</a:t>
            </a:fld>
            <a:endParaRPr lang="en-US" altLang="en-US"/>
          </a:p>
        </p:txBody>
      </p:sp>
    </p:spTree>
    <p:extLst>
      <p:ext uri="{BB962C8B-B14F-4D97-AF65-F5344CB8AC3E}">
        <p14:creationId xmlns:p14="http://schemas.microsoft.com/office/powerpoint/2010/main" val="185243725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fld id="{C34A86DF-725C-4532-97C9-B35E1C3E3389}" type="datetimeFigureOut">
              <a:rPr lang="en-US" altLang="en-US" smtClean="0"/>
              <a:pPr>
                <a:defRPr/>
              </a:pPr>
              <a:t>7/15/2021</a:t>
            </a:fld>
            <a:endParaRPr lang="en-AU" alt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AU"/>
          </a:p>
        </p:txBody>
      </p:sp>
      <p:sp>
        <p:nvSpPr>
          <p:cNvPr id="6" name="Slide Number Placeholder 5"/>
          <p:cNvSpPr>
            <a:spLocks noGrp="1"/>
          </p:cNvSpPr>
          <p:nvPr>
            <p:ph type="sldNum" sz="quarter" idx="12"/>
          </p:nvPr>
        </p:nvSpPr>
        <p:spPr>
          <a:xfrm>
            <a:off x="6817317" y="5054602"/>
            <a:ext cx="413483" cy="279400"/>
          </a:xfrm>
        </p:spPr>
        <p:txBody>
          <a:bodyPr/>
          <a:lstStyle/>
          <a:p>
            <a:pPr>
              <a:defRPr/>
            </a:pPr>
            <a:fld id="{E5E816A1-1716-477D-AB1A-2897B39E9FEB}" type="slidenum">
              <a:rPr lang="en-AU" altLang="en-US" smtClean="0"/>
              <a:pPr>
                <a:defRPr/>
              </a:pPr>
              <a:t>‹#›</a:t>
            </a:fld>
            <a:endParaRPr lang="en-AU" altLang="en-US"/>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4494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A05D35C-CDEE-4F39-B12D-84C11004340C}" type="datetimeFigureOut">
              <a:rPr lang="en-US" altLang="en-US" smtClean="0"/>
              <a:pPr>
                <a:defRPr/>
              </a:pPr>
              <a:t>7/15/2021</a:t>
            </a:fld>
            <a:endParaRPr lang="en-AU" altLang="en-US"/>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pPr>
              <a:defRPr/>
            </a:pPr>
            <a:fld id="{97B99F78-31BE-4671-9D22-1E3664661358}" type="slidenum">
              <a:rPr lang="en-AU" altLang="en-US" smtClean="0"/>
              <a:pPr>
                <a:defRPr/>
              </a:pPr>
              <a:t>‹#›</a:t>
            </a:fld>
            <a:endParaRPr lang="en-AU" altLang="en-US"/>
          </a:p>
        </p:txBody>
      </p:sp>
    </p:spTree>
    <p:extLst>
      <p:ext uri="{BB962C8B-B14F-4D97-AF65-F5344CB8AC3E}">
        <p14:creationId xmlns:p14="http://schemas.microsoft.com/office/powerpoint/2010/main" val="252094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A05D35C-CDEE-4F39-B12D-84C11004340C}" type="datetimeFigureOut">
              <a:rPr lang="en-US" altLang="en-US" smtClean="0"/>
              <a:pPr>
                <a:defRPr/>
              </a:pPr>
              <a:t>7/15/2021</a:t>
            </a:fld>
            <a:endParaRPr lang="en-AU" altLang="en-US"/>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97B99F78-31BE-4671-9D22-1E3664661358}" type="slidenum">
              <a:rPr lang="en-AU" altLang="en-US" smtClean="0"/>
              <a:pPr>
                <a:defRPr/>
              </a:pPr>
              <a:t>‹#›</a:t>
            </a:fld>
            <a:endParaRPr lang="en-AU" altLang="en-US"/>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3165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A05D35C-CDEE-4F39-B12D-84C11004340C}" type="datetimeFigureOut">
              <a:rPr lang="en-US" altLang="en-US" smtClean="0"/>
              <a:pPr>
                <a:defRPr/>
              </a:pPr>
              <a:t>7/15/2021</a:t>
            </a:fld>
            <a:endParaRPr lang="en-AU" altLang="en-US"/>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97B99F78-31BE-4671-9D22-1E3664661358}" type="slidenum">
              <a:rPr lang="en-AU" altLang="en-US" smtClean="0"/>
              <a:pPr>
                <a:defRPr/>
              </a:pPr>
              <a:t>‹#›</a:t>
            </a:fld>
            <a:endParaRPr lang="en-AU"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0652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A05D35C-CDEE-4F39-B12D-84C11004340C}" type="datetimeFigureOut">
              <a:rPr lang="en-US" altLang="en-US" smtClean="0"/>
              <a:pPr>
                <a:defRPr/>
              </a:pPr>
              <a:t>7/15/2021</a:t>
            </a:fld>
            <a:endParaRPr lang="en-AU" altLang="en-US"/>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97B99F78-31BE-4671-9D22-1E3664661358}" type="slidenum">
              <a:rPr lang="en-AU" altLang="en-US" smtClean="0"/>
              <a:pPr>
                <a:defRPr/>
              </a:pPr>
              <a:t>‹#›</a:t>
            </a:fld>
            <a:endParaRPr lang="en-AU" altLang="en-US"/>
          </a:p>
        </p:txBody>
      </p:sp>
    </p:spTree>
    <p:extLst>
      <p:ext uri="{BB962C8B-B14F-4D97-AF65-F5344CB8AC3E}">
        <p14:creationId xmlns:p14="http://schemas.microsoft.com/office/powerpoint/2010/main" val="2034826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A05D35C-CDEE-4F39-B12D-84C11004340C}" type="datetimeFigureOut">
              <a:rPr lang="en-US" altLang="en-US" smtClean="0"/>
              <a:pPr>
                <a:defRPr/>
              </a:pPr>
              <a:t>7/15/2021</a:t>
            </a:fld>
            <a:endParaRPr lang="en-AU" altLang="en-US"/>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97B99F78-31BE-4671-9D22-1E3664661358}" type="slidenum">
              <a:rPr lang="en-AU" altLang="en-US" smtClean="0"/>
              <a:pPr>
                <a:defRPr/>
              </a:pPr>
              <a:t>‹#›</a:t>
            </a:fld>
            <a:endParaRPr lang="en-AU"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1265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A05D35C-CDEE-4F39-B12D-84C11004340C}" type="datetimeFigureOut">
              <a:rPr lang="en-US" altLang="en-US" smtClean="0"/>
              <a:pPr>
                <a:defRPr/>
              </a:pPr>
              <a:t>7/15/2021</a:t>
            </a:fld>
            <a:endParaRPr lang="en-AU" altLang="en-US"/>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97B99F78-31BE-4671-9D22-1E3664661358}" type="slidenum">
              <a:rPr lang="en-AU" altLang="en-US" smtClean="0"/>
              <a:pPr>
                <a:defRPr/>
              </a:pPr>
              <a:t>‹#›</a:t>
            </a:fld>
            <a:endParaRPr lang="en-AU" altLang="en-US"/>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117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15EEB72-9CF1-474A-B79A-7D4196B8F677}" type="datetimeFigureOut">
              <a:rPr lang="en-US" altLang="en-US" smtClean="0"/>
              <a:pPr>
                <a:defRPr/>
              </a:pPr>
              <a:t>7/15/2021</a:t>
            </a:fld>
            <a:endParaRPr lang="en-AU" altLang="en-US"/>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CB6B7DA6-BDFE-494C-96AE-96A9324710FC}" type="slidenum">
              <a:rPr lang="en-AU" altLang="en-US" smtClean="0"/>
              <a:pPr>
                <a:defRPr/>
              </a:pPr>
              <a:t>‹#›</a:t>
            </a:fld>
            <a:endParaRPr lang="en-AU" altLang="en-US"/>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2601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AFDAD55-9444-49D0-8C7B-91B06D782DCB}" type="datetimeFigureOut">
              <a:rPr lang="en-US" altLang="en-US" smtClean="0"/>
              <a:pPr>
                <a:defRPr/>
              </a:pPr>
              <a:t>7/15/2021</a:t>
            </a:fld>
            <a:endParaRPr lang="en-AU" altLang="en-US"/>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B99D7692-58F8-40C0-8D50-AE15A5E42A16}" type="slidenum">
              <a:rPr lang="en-AU" altLang="en-US" smtClean="0"/>
              <a:pPr>
                <a:defRPr/>
              </a:pPr>
              <a:t>‹#›</a:t>
            </a:fld>
            <a:endParaRPr lang="en-AU" altLang="en-US"/>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558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1A5EF85-4237-4E9B-9219-CABAA7FBBAE7}" type="datetimeFigureOut">
              <a:rPr lang="en-US" altLang="en-US" smtClean="0"/>
              <a:pPr>
                <a:defRPr/>
              </a:pPr>
              <a:t>7/15/2021</a:t>
            </a:fld>
            <a:endParaRPr lang="en-AU" altLang="en-US"/>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279B561C-750A-48D9-AAFD-3DCF7F92C29F}" type="slidenum">
              <a:rPr lang="en-AU" altLang="en-US" smtClean="0"/>
              <a:pPr>
                <a:defRPr/>
              </a:pPr>
              <a:t>‹#›</a:t>
            </a:fld>
            <a:endParaRPr lang="en-AU" altLang="en-US"/>
          </a:p>
        </p:txBody>
      </p:sp>
    </p:spTree>
    <p:extLst>
      <p:ext uri="{BB962C8B-B14F-4D97-AF65-F5344CB8AC3E}">
        <p14:creationId xmlns:p14="http://schemas.microsoft.com/office/powerpoint/2010/main" val="3912256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9FEC8BE-DA6A-42E0-A1A6-A516DF9ACD73}" type="datetimeFigureOut">
              <a:rPr lang="en-US" altLang="en-US" smtClean="0"/>
              <a:pPr>
                <a:defRPr/>
              </a:pPr>
              <a:t>7/15/2021</a:t>
            </a:fld>
            <a:endParaRPr lang="en-AU" altLang="en-US"/>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24D8020E-5371-4EF6-AF35-E6693A21C5CB}" type="slidenum">
              <a:rPr lang="en-AU" altLang="en-US" smtClean="0"/>
              <a:pPr>
                <a:defRPr/>
              </a:pPr>
              <a:t>‹#›</a:t>
            </a:fld>
            <a:endParaRPr lang="en-AU" altLang="en-US"/>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340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CA034C5E-3413-4AD3-808F-15ED9511A888}" type="datetimeFigureOut">
              <a:rPr lang="en-US" altLang="en-US" smtClean="0"/>
              <a:pPr>
                <a:defRPr/>
              </a:pPr>
              <a:t>7/15/2021</a:t>
            </a:fld>
            <a:endParaRPr lang="en-AU" altLang="en-US"/>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pPr>
              <a:defRPr/>
            </a:pPr>
            <a:fld id="{29CEBB72-9375-4EE1-AE41-DFC44B809263}" type="slidenum">
              <a:rPr lang="en-AU" altLang="en-US" smtClean="0"/>
              <a:pPr>
                <a:defRPr/>
              </a:pPr>
              <a:t>‹#›</a:t>
            </a:fld>
            <a:endParaRPr lang="en-AU" altLang="en-US"/>
          </a:p>
        </p:txBody>
      </p:sp>
    </p:spTree>
    <p:extLst>
      <p:ext uri="{BB962C8B-B14F-4D97-AF65-F5344CB8AC3E}">
        <p14:creationId xmlns:p14="http://schemas.microsoft.com/office/powerpoint/2010/main" val="1491097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39E8A4D4-3444-437B-9581-AAE4D80E511A}" type="datetimeFigureOut">
              <a:rPr lang="en-US" altLang="en-US" smtClean="0"/>
              <a:pPr>
                <a:defRPr/>
              </a:pPr>
              <a:t>7/15/2021</a:t>
            </a:fld>
            <a:endParaRPr lang="en-AU" altLang="en-US"/>
          </a:p>
        </p:txBody>
      </p:sp>
      <p:sp>
        <p:nvSpPr>
          <p:cNvPr id="8" name="Footer Placeholder 7"/>
          <p:cNvSpPr>
            <a:spLocks noGrp="1"/>
          </p:cNvSpPr>
          <p:nvPr>
            <p:ph type="ftr" sz="quarter" idx="11"/>
          </p:nvPr>
        </p:nvSpPr>
        <p:spPr/>
        <p:txBody>
          <a:bodyPr/>
          <a:lstStyle/>
          <a:p>
            <a:pPr>
              <a:defRPr/>
            </a:pPr>
            <a:endParaRPr lang="en-AU"/>
          </a:p>
        </p:txBody>
      </p:sp>
      <p:sp>
        <p:nvSpPr>
          <p:cNvPr id="9" name="Slide Number Placeholder 8"/>
          <p:cNvSpPr>
            <a:spLocks noGrp="1"/>
          </p:cNvSpPr>
          <p:nvPr>
            <p:ph type="sldNum" sz="quarter" idx="12"/>
          </p:nvPr>
        </p:nvSpPr>
        <p:spPr/>
        <p:txBody>
          <a:bodyPr/>
          <a:lstStyle/>
          <a:p>
            <a:pPr>
              <a:defRPr/>
            </a:pPr>
            <a:fld id="{5E86C7F9-3DE6-4FFC-B84A-99D427BDF76B}" type="slidenum">
              <a:rPr lang="en-AU" altLang="en-US" smtClean="0"/>
              <a:pPr>
                <a:defRPr/>
              </a:pPr>
              <a:t>‹#›</a:t>
            </a:fld>
            <a:endParaRPr lang="en-AU" altLang="en-US"/>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233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8307FB7B-4016-4D23-B4D8-660F3533EF97}" type="datetimeFigureOut">
              <a:rPr lang="en-US" altLang="en-US" smtClean="0"/>
              <a:pPr>
                <a:defRPr/>
              </a:pPr>
              <a:t>7/15/2021</a:t>
            </a:fld>
            <a:endParaRPr lang="en-AU" altLang="en-US"/>
          </a:p>
        </p:txBody>
      </p:sp>
      <p:sp>
        <p:nvSpPr>
          <p:cNvPr id="4" name="Footer Placeholder 3"/>
          <p:cNvSpPr>
            <a:spLocks noGrp="1"/>
          </p:cNvSpPr>
          <p:nvPr>
            <p:ph type="ftr" sz="quarter" idx="11"/>
          </p:nvPr>
        </p:nvSpPr>
        <p:spPr/>
        <p:txBody>
          <a:bodyPr/>
          <a:lstStyle/>
          <a:p>
            <a:pPr>
              <a:defRPr/>
            </a:pPr>
            <a:endParaRPr lang="en-AU"/>
          </a:p>
        </p:txBody>
      </p:sp>
      <p:sp>
        <p:nvSpPr>
          <p:cNvPr id="5" name="Slide Number Placeholder 4"/>
          <p:cNvSpPr>
            <a:spLocks noGrp="1"/>
          </p:cNvSpPr>
          <p:nvPr>
            <p:ph type="sldNum" sz="quarter" idx="12"/>
          </p:nvPr>
        </p:nvSpPr>
        <p:spPr/>
        <p:txBody>
          <a:bodyPr/>
          <a:lstStyle/>
          <a:p>
            <a:pPr>
              <a:defRPr/>
            </a:pPr>
            <a:fld id="{6DAE5F05-F7A6-4176-9292-0929CAF59CBA}" type="slidenum">
              <a:rPr lang="en-AU" altLang="en-US" smtClean="0"/>
              <a:pPr>
                <a:defRPr/>
              </a:pPr>
              <a:t>‹#›</a:t>
            </a:fld>
            <a:endParaRPr lang="en-AU" altLang="en-US"/>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946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3C0B5F5-F5F8-404F-A23C-3DD4D18C6073}" type="datetimeFigureOut">
              <a:rPr lang="en-US" altLang="en-US" smtClean="0"/>
              <a:pPr>
                <a:defRPr/>
              </a:pPr>
              <a:t>7/15/2021</a:t>
            </a:fld>
            <a:endParaRPr lang="en-AU" altLang="en-US"/>
          </a:p>
        </p:txBody>
      </p:sp>
      <p:sp>
        <p:nvSpPr>
          <p:cNvPr id="3" name="Footer Placeholder 2"/>
          <p:cNvSpPr>
            <a:spLocks noGrp="1"/>
          </p:cNvSpPr>
          <p:nvPr>
            <p:ph type="ftr" sz="quarter" idx="11"/>
          </p:nvPr>
        </p:nvSpPr>
        <p:spPr/>
        <p:txBody>
          <a:bodyPr/>
          <a:lstStyle/>
          <a:p>
            <a:pPr>
              <a:defRPr/>
            </a:pPr>
            <a:endParaRPr lang="en-AU"/>
          </a:p>
        </p:txBody>
      </p:sp>
      <p:sp>
        <p:nvSpPr>
          <p:cNvPr id="4" name="Slide Number Placeholder 3"/>
          <p:cNvSpPr>
            <a:spLocks noGrp="1"/>
          </p:cNvSpPr>
          <p:nvPr>
            <p:ph type="sldNum" sz="quarter" idx="12"/>
          </p:nvPr>
        </p:nvSpPr>
        <p:spPr/>
        <p:txBody>
          <a:bodyPr/>
          <a:lstStyle/>
          <a:p>
            <a:pPr>
              <a:defRPr/>
            </a:pPr>
            <a:fld id="{8BD4DD31-9D56-4180-9D2B-0EB690368DF8}" type="slidenum">
              <a:rPr lang="en-AU" altLang="en-US" smtClean="0"/>
              <a:pPr>
                <a:defRPr/>
              </a:pPr>
              <a:t>‹#›</a:t>
            </a:fld>
            <a:endParaRPr lang="en-AU" altLang="en-US"/>
          </a:p>
        </p:txBody>
      </p:sp>
    </p:spTree>
    <p:extLst>
      <p:ext uri="{BB962C8B-B14F-4D97-AF65-F5344CB8AC3E}">
        <p14:creationId xmlns:p14="http://schemas.microsoft.com/office/powerpoint/2010/main" val="2442946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D8A9858-B2CB-4F0F-BF22-3F04202C3B5A}" type="datetimeFigureOut">
              <a:rPr lang="en-US" altLang="en-US" smtClean="0"/>
              <a:pPr>
                <a:defRPr/>
              </a:pPr>
              <a:t>7/15/2021</a:t>
            </a:fld>
            <a:endParaRPr lang="en-AU" altLang="en-US"/>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pPr>
              <a:defRPr/>
            </a:pPr>
            <a:fld id="{0FFFCF7A-D690-4A29-9C84-9E519E937DDF}" type="slidenum">
              <a:rPr lang="en-AU" altLang="en-US" smtClean="0"/>
              <a:pPr>
                <a:defRPr/>
              </a:pPr>
              <a:t>‹#›</a:t>
            </a:fld>
            <a:endParaRPr lang="en-AU" altLang="en-US"/>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6055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CCB299D-CDAD-42F9-B797-21188878FD33}" type="datetimeFigureOut">
              <a:rPr lang="en-US" altLang="en-US" smtClean="0"/>
              <a:pPr>
                <a:defRPr/>
              </a:pPr>
              <a:t>7/15/2021</a:t>
            </a:fld>
            <a:endParaRPr lang="en-AU" altLang="en-US"/>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pPr>
              <a:defRPr/>
            </a:pPr>
            <a:fld id="{A0E440AC-73B8-4EC1-B74E-D63DA3D87E86}" type="slidenum">
              <a:rPr lang="en-AU" altLang="en-US" smtClean="0"/>
              <a:pPr>
                <a:defRPr/>
              </a:pPr>
              <a:t>‹#›</a:t>
            </a:fld>
            <a:endParaRPr lang="en-AU" altLang="en-US"/>
          </a:p>
        </p:txBody>
      </p:sp>
    </p:spTree>
    <p:extLst>
      <p:ext uri="{BB962C8B-B14F-4D97-AF65-F5344CB8AC3E}">
        <p14:creationId xmlns:p14="http://schemas.microsoft.com/office/powerpoint/2010/main" val="3940777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5A05D35C-CDEE-4F39-B12D-84C11004340C}" type="datetimeFigureOut">
              <a:rPr lang="en-US" altLang="en-US" smtClean="0"/>
              <a:pPr>
                <a:defRPr/>
              </a:pPr>
              <a:t>7/15/2021</a:t>
            </a:fld>
            <a:endParaRPr lang="en-AU"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A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97B99F78-31BE-4671-9D22-1E3664661358}" type="slidenum">
              <a:rPr lang="en-AU" altLang="en-US" smtClean="0"/>
              <a:pPr>
                <a:defRPr/>
              </a:pPr>
              <a:t>‹#›</a:t>
            </a:fld>
            <a:endParaRPr lang="en-AU" altLang="en-US"/>
          </a:p>
        </p:txBody>
      </p:sp>
    </p:spTree>
    <p:extLst>
      <p:ext uri="{BB962C8B-B14F-4D97-AF65-F5344CB8AC3E}">
        <p14:creationId xmlns:p14="http://schemas.microsoft.com/office/powerpoint/2010/main" val="126546928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au/url?sa=i&amp;rct=j&amp;q=&amp;esrc=s&amp;frm=1&amp;source=images&amp;cd=&amp;cad=rja&amp;docid=f7u8knIUlpompM&amp;tbnid=ZmylnV7iWKvEuM:&amp;ved=0CAUQjRw&amp;url=http://clubtukinews.com/4711/top-3-riddles-of-the-week-%E2%80%93-what-am-i-brain-teasers-for-kids/&amp;ei=zZoyUtaGDYGNkAXzlIGACQ&amp;bvm=bv.52164340,d.dGI&amp;psig=AFQjCNHMmzSqnV4f4GbStalH-VTxrU-Sew&amp;ust=137913444379440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om/url?sa=i&amp;rct=j&amp;q=&amp;esrc=s&amp;source=images&amp;cd=&amp;ved=2ahUKEwiXss3LjenjAhUXT30KHaFdDMEQjRx6BAgBEAU&amp;url=http%3A%2F%2Fwww.themultisensoryartproject.co.uk%2Fart-in-health%2F&amp;psig=AOvVaw2zACNcAlgIZ0uqekUo6AG8&amp;ust=156500431260646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6633"/>
            <a:ext cx="7704856" cy="1296144"/>
          </a:xfrm>
        </p:spPr>
        <p:txBody>
          <a:bodyPr rtlCol="0">
            <a:normAutofit/>
          </a:bodyPr>
          <a:lstStyle/>
          <a:p>
            <a:pPr eaLnBrk="1" fontAlgn="auto" hangingPunct="1">
              <a:spcAft>
                <a:spcPts val="0"/>
              </a:spcAft>
              <a:defRPr/>
            </a:pPr>
            <a:r>
              <a:rPr lang="en-AU" sz="3200" b="1" dirty="0">
                <a:solidFill>
                  <a:schemeClr val="tx2">
                    <a:tint val="100000"/>
                    <a:shade val="90000"/>
                    <a:satMod val="250000"/>
                    <a:alpha val="100000"/>
                  </a:schemeClr>
                </a:solidFill>
              </a:rPr>
              <a:t>Week 4 Social Categorisation: Us vs Them</a:t>
            </a:r>
          </a:p>
        </p:txBody>
      </p:sp>
      <p:sp>
        <p:nvSpPr>
          <p:cNvPr id="3" name="Subtitle 2"/>
          <p:cNvSpPr>
            <a:spLocks noGrp="1"/>
          </p:cNvSpPr>
          <p:nvPr>
            <p:ph type="subTitle" idx="1"/>
          </p:nvPr>
        </p:nvSpPr>
        <p:spPr>
          <a:xfrm>
            <a:off x="1043608" y="5229200"/>
            <a:ext cx="7200800" cy="1397004"/>
          </a:xfrm>
        </p:spPr>
        <p:txBody>
          <a:bodyPr rtlCol="0">
            <a:normAutofit/>
          </a:bodyPr>
          <a:lstStyle/>
          <a:p>
            <a:pPr eaLnBrk="1" fontAlgn="auto" hangingPunct="1">
              <a:spcAft>
                <a:spcPts val="0"/>
              </a:spcAft>
              <a:buFont typeface="Wingdings 2"/>
              <a:buNone/>
              <a:defRPr/>
            </a:pPr>
            <a:r>
              <a:rPr lang="en-AU" sz="2400" b="1" dirty="0"/>
              <a:t>COMU7311, Sem 1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966" y="2348880"/>
            <a:ext cx="3975265" cy="22754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812" y="1120715"/>
            <a:ext cx="7024744" cy="1143000"/>
          </a:xfrm>
        </p:spPr>
        <p:txBody>
          <a:bodyPr/>
          <a:lstStyle/>
          <a:p>
            <a:pPr algn="ctr" eaLnBrk="1" fontAlgn="auto" hangingPunct="1">
              <a:spcAft>
                <a:spcPts val="0"/>
              </a:spcAft>
              <a:defRPr/>
            </a:pPr>
            <a:br>
              <a:rPr lang="en-AU" sz="2400" b="1" dirty="0">
                <a:solidFill>
                  <a:schemeClr val="tx2">
                    <a:satMod val="130000"/>
                  </a:schemeClr>
                </a:solidFill>
              </a:rPr>
            </a:br>
            <a:r>
              <a:rPr lang="en-AU" sz="3200" b="1" dirty="0">
                <a:solidFill>
                  <a:schemeClr val="tx1"/>
                </a:solidFill>
              </a:rPr>
              <a:t>Sources of identities</a:t>
            </a:r>
          </a:p>
        </p:txBody>
      </p:sp>
      <p:sp>
        <p:nvSpPr>
          <p:cNvPr id="11267" name="Content Placeholder 2"/>
          <p:cNvSpPr>
            <a:spLocks noGrp="1"/>
          </p:cNvSpPr>
          <p:nvPr>
            <p:ph idx="1"/>
          </p:nvPr>
        </p:nvSpPr>
        <p:spPr>
          <a:xfrm>
            <a:off x="611560" y="2263715"/>
            <a:ext cx="8064896" cy="3816424"/>
          </a:xfrm>
        </p:spPr>
        <p:txBody>
          <a:bodyPr>
            <a:noAutofit/>
          </a:bodyPr>
          <a:lstStyle/>
          <a:p>
            <a:pPr eaLnBrk="1" hangingPunct="1"/>
            <a:r>
              <a:rPr lang="en-AU" altLang="en-US" sz="2800" dirty="0"/>
              <a:t>Culture, religion, gender, class, race, ethnicity, political affiliation, social groups, occupation, and geographic region, to mention just a few, can all be used to define groups and hence identities.</a:t>
            </a:r>
          </a:p>
          <a:p>
            <a:pPr eaLnBrk="1" hangingPunct="1"/>
            <a:endParaRPr lang="en-AU" altLang="en-US" sz="2800" dirty="0"/>
          </a:p>
        </p:txBody>
      </p:sp>
    </p:spTree>
    <p:extLst>
      <p:ext uri="{BB962C8B-B14F-4D97-AF65-F5344CB8AC3E}">
        <p14:creationId xmlns:p14="http://schemas.microsoft.com/office/powerpoint/2010/main" val="7677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1701" y="1226003"/>
            <a:ext cx="7705725" cy="785813"/>
          </a:xfrm>
        </p:spPr>
        <p:txBody>
          <a:bodyPr>
            <a:normAutofit fontScale="90000"/>
          </a:bodyPr>
          <a:lstStyle/>
          <a:p>
            <a:pPr algn="ctr" eaLnBrk="1" fontAlgn="auto" hangingPunct="1">
              <a:spcAft>
                <a:spcPts val="0"/>
              </a:spcAft>
              <a:defRPr/>
            </a:pPr>
            <a:br>
              <a:rPr lang="en-AU" sz="2000" b="1" dirty="0">
                <a:solidFill>
                  <a:schemeClr val="tx2">
                    <a:satMod val="130000"/>
                  </a:schemeClr>
                </a:solidFill>
              </a:rPr>
            </a:br>
            <a:br>
              <a:rPr lang="en-AU" sz="2000" b="1" dirty="0">
                <a:solidFill>
                  <a:schemeClr val="tx2">
                    <a:satMod val="130000"/>
                  </a:schemeClr>
                </a:solidFill>
              </a:rPr>
            </a:br>
            <a:r>
              <a:rPr lang="en-AU" sz="3600" b="1" dirty="0">
                <a:solidFill>
                  <a:schemeClr val="tx1"/>
                </a:solidFill>
              </a:rPr>
              <a:t>Defining identities</a:t>
            </a:r>
          </a:p>
        </p:txBody>
      </p:sp>
      <p:sp>
        <p:nvSpPr>
          <p:cNvPr id="12291" name="Content Placeholder 3"/>
          <p:cNvSpPr>
            <a:spLocks noGrp="1"/>
          </p:cNvSpPr>
          <p:nvPr>
            <p:ph idx="1"/>
          </p:nvPr>
        </p:nvSpPr>
        <p:spPr>
          <a:xfrm>
            <a:off x="859403" y="2348880"/>
            <a:ext cx="6408712" cy="3312368"/>
          </a:xfrm>
        </p:spPr>
        <p:txBody>
          <a:bodyPr>
            <a:normAutofit fontScale="92500"/>
          </a:bodyPr>
          <a:lstStyle/>
          <a:p>
            <a:pPr eaLnBrk="1" hangingPunct="1"/>
            <a:r>
              <a:rPr lang="en-AU" sz="2800" dirty="0"/>
              <a:t>A person’s subjective experience of himself or herself in relation to the world.</a:t>
            </a:r>
          </a:p>
          <a:p>
            <a:pPr eaLnBrk="1" hangingPunct="1"/>
            <a:r>
              <a:rPr lang="en-AU" sz="2800" dirty="0"/>
              <a:t>Formed through cultural processes. </a:t>
            </a:r>
          </a:p>
          <a:p>
            <a:pPr eaLnBrk="1" hangingPunct="1"/>
            <a:r>
              <a:rPr lang="en-AU" sz="2800" dirty="0"/>
              <a:t>A sense of place in the world.</a:t>
            </a:r>
          </a:p>
          <a:p>
            <a:pPr eaLnBrk="1" hangingPunct="1"/>
            <a:r>
              <a:rPr lang="en-AU" sz="2800" dirty="0"/>
              <a:t>Manifesting personal or group characteristics.</a:t>
            </a:r>
          </a:p>
          <a:p>
            <a:pPr eaLnBrk="1" hangingPunct="1"/>
            <a:r>
              <a:rPr lang="en-AU" sz="2800" dirty="0"/>
              <a:t>Can be self-defined or ascribed by others.</a:t>
            </a:r>
          </a:p>
          <a:p>
            <a:pPr eaLnBrk="1" hangingPunct="1">
              <a:buFontTx/>
              <a:buNone/>
            </a:pPr>
            <a:endParaRPr lang="en-AU" sz="2000" dirty="0"/>
          </a:p>
          <a:p>
            <a:pPr eaLnBrk="1" hangingPunct="1"/>
            <a:endParaRPr lang="en-AU" sz="2000" dirty="0"/>
          </a:p>
        </p:txBody>
      </p:sp>
      <p:sp>
        <p:nvSpPr>
          <p:cNvPr id="2" name="AutoShape 2" descr="data:image/jpeg;base64,/9j/4AAQSkZJRgABAQAAAQABAAD/2wCEAAkGBwgHBgkIBwgKCgkLDRYPDQwMDRsUFRAWIB0iIiAdHx8kKDQsJCYxJx8fLT0tMTU3Ojo6Iys/RD84QzQ5OjcBCgoKDQwNGg8PGjclHyU3Nzc3Nzc3Nzc3Nzc3Nzc3Nzc3Nzc3Nzc3Nzc3Nzc3Nzc3Nzc3Nzc3Nzc3Nzc3Nzc3N//AABEIANMAXAMBIgACEQEDEQH/xAAcAAACAgMBAQAAAAAAAAAAAAAABgEHBAUIAwL/xABBEAABAwMCBAMGAgcECwAAAAABAgMEAAURBjEHEiFBUWFxExQiMoGRobEVFiMzUmKCCCRC4SU0NUNEcnOywcLS/8QAFAEBAAAAAAAAAAAAAAAAAAAAAP/EABQRAQAAAAAAAAAAAAAAAAAAAAD/2gAMAwEAAhEDEQA/ALY1VbLhdbK5EtNyVbZaiCiShOSnB29DVbRtV6z0G/7HXMNdztPMAm5RgFFHqemfRQB8zThrPiLZdHymolzbluPOthxIaayCnONyR4VqYfF/RdzbUzLeeYStOFokx8pIPY4yCKB5s92t96gNzrXJakx3NltnI9D4HyrKedbYaW66oIbQkqUpRwEgbkmqts1vt0DUSbvw1nxZkR1xKLlaGpAwEE/vEA7Eb4Pnim65A3u+qtrwV+jre0h+U1jpJcVn2aD/ACp5SojuSntuEOXmdd2C/ZCxCtgTzG6TE/CtPi2jIyMZ+JRA8ARSjN1foiGtLVz1ZdLm7nq4y+sIB8gyEpH0rSx7dqDizeJDtwedt2mIj6m22EDlUsg7Y7q2yT0GwFWVYtB6ZsTKUQrTHUvHxOvp9qtXmSqgwLWWZcJN20Xd3rg02rC4j8pTjbg7oyrKkKGcg/fpTNZbpFvFvbmwlEtLyClQwptQOFJUOygQQRStCkWqxztQ3+OhqLZ2GW2nC0OVDz7ZXzlI2J+JCMjcgjtWq4J++q0ldLo8hDSrhcHpLPOSE9QOp8uYGgYdba6tWlUBhznl3N0D2EBj4nFk7Z8B+PgDSa3pHWWunffNXXRy0W9f7u2xDhQT59vvn0FeVpvuk9L3SRNlvO6g1RJJXKkwWi8lsk/Ig7ADbp16Vny+K14+FVt0FenWz15nmlp/JJoLJtFuatVtjQI6nFsxmw2hTquZRA2yazMeQpW0Jqi46mjSnLlYZVoWwtKQh8KHPnO2Ug01UGO5GjukLeYaWrHzLQD+dL2qLzpSxNJRevcwtw8qIwYDjq89OiAM1tdRoujljlIsK2m7ipGGFu/Kk+P2zWj0foO36fJmyVm5Xl3q/cJI5lqJ/hznlFBjW/R2lr2yxdotkkWp8KJbW2lcN4YO5AI6Hzr31VG1Ha5Lt00iwxNekpS3JiSDjqnIS4lWR1wSCO/Q+riBivOQ83HZceeWlDbaSpaldAkDc0CPwts16sdpuMjU7yUyJspcpTXOCGebqonHQZOTWTdr4LlDdfbmi26db/1i6KVyKkJ/hY8jtz9wfh3Chh3yeJFnkak1AiSLFHRzxrW2g80kE/Ct4eB6EIOAB1VnsmWyyah4rzmbnfyu26cZJ93iN9OcduXx7DnI9BQeSnJ3Fa6M2eyx1W3SVtUApQTjmxt0/iI2T23PWrnj2iCxZ0WhuMj3BDPsAyoZBRjGD4192q1QrRAahW2M3HjNDCW2xgf5nzrOoF+c0rTluQdPaeakpR0MeMpDKgPLI6+lY+mtb2m/O+6czkG5oOHLdMHs3kHyB+b6UzlINK+tNE23VLCVOgxbiz8Uaez8LjSht1G48vtQNAwamseC24zFZbfdLzqG0pW6RjnIHU4896yKCBsPSpxUJ2HpU0BXhNjMzIz0aS2HGXkFtxBHRSSMEV70UFQ6h09q+93J3R6r9HRZkx0vB9TX7ZbXMQlC8H4iCOp74BO+KddH3ERwNMzyhF0tkdtJSHCv2zQACXQSBvg5G4PlgnN1RYV3iMlyDLVAukcH3Sa2MqbJxlJHdJwMj0O4FL2gtAytP3ade71dlXO6yxyF3BCQnc77noPIYoHwbVNFFAUUUUBRRRQQnYelTUJ2HpU0BRmozSzxBj3p3Tj8jTUt2Pcov7ZARjDqRuggjrkbedAzZFTVO6F4pu6iYdsl3UmHd3WVoiy2hypcXynAwflV+Bx9KZ+GWuDqqyvic37K6wPglNjpz+CwO2cEY7EUD3RWFZri3dbVEuDKHG25LSXUocGFJBGcGs2gKKKKAooooITsPSpqE7D0qaBX4iTb7C0xJXpiK4/cDhKS2ApTae6gk7nyrmRep9TQ7itxy73JqWlXx87qgQfNJ2+1dhEVpL9pOw6gTi72uPIVj5ynlWP6h1oOQpE+Q/OVNdc/vK1+0U4kcp5855umxz1pm4b6ncsOrUzZD+GJKXG5RUcBQUDgn+rBpm4x6G0/pGHCftPvKX5Tyk+zcd50pSBnv17iqrTvQdT8K7yq8Wl/2CCm3QlNw4n8wQ2nmVnzUfyp6pM4Qxo0bh7aPdckOt+1cJGMrJPN+PT6U50BRRRQFFFFBCdh6VNQnYelTQQdqqrWvFW4advbtvY0xIcbaVyl99Skh3zRgEYq1q+FtpUOqQfUZoOW+K2sHNWz7e45b5FvMaOQWX98qOcjoOhAFIqN6buLU337iFeVhYUlt4MpI8EgD880qR2nH322WUFbjighCQMlRPQD70FzcC5l8ut7a9q86LRbISo6WxlLfMTkZ7FW5z4Yq+K1GlbO1YtPW+2tpA93YQhZAA5lY6k475zW3oCiiigKKKKCE7D0qahOw9KmgK+V9Bmvl55phpbrziW20DmUtZwEjxJquZXF60O3pNpsdvn3d1R5QuKkcqj/AC5OSB47UHPOpXxK1HdZCSSHZjy8nfqsmrO4F6HXPno1LcWh7nHUREQsfvXNubHgnt5+lbK38EVuanek3SchdnLpcQ2jIecBOeVXZPgSD17Yq6okZmHGajRm0tMtICG0JGAlI2FB6p2qaKKAooooCiiighOw9KCaE7D0pb4h3ten9I3Gezn3gN+zjgDJ9or4U9PU0FfcR4N84gJkHSc9Eq3W99UaRBB9mVPJwSQdnB16ZIxVWSdKav00+zMctVwiuJUC28ynm5T2+JOcV0fw30yNK6Wjwl5Mpz9tKWT8zit/t0H0rfXKfDtsNyXcZDUeM2MrcdVgD70CxG1Y7ZNAQr3q2O/HkhCEPtezHOpZPLnlz3+bFfUriZpKE801JuqUl5pDraghSkqQodDkD7jtVW8dNWM3qHZIsBTgjuoMtaFjlUQejZI7ZGSM9iKW+F5tk++jTt9jx37fPBCHHPhWy5jI5F7jOMYoOlol8tUxxLcW5RHlrGUoQ8kkj0zWwzVFas4IyYzwl6Pk8wHUx33OVaT/ACr7/XHrTPwr1ReCf1d1ew7GuLIxGckgpXIA3HX5iB3G49KCz6KgVNAUUUUEJ2HpVccX03+YbRD0/Z3pqmZSZi14Hsst/KlXUdzmrHTsPSgjJzQU5MuXGVxCG0WyG0XspDjCEEo8zzKON+lbGwcN7jLmtXbiDdnLo+ghaYXOSy2R1yrsfQAD1q06SOLeqDpjSbzkcgTZZ93j+RI+JX0Gfrig5z11d/05q25zx+7W+UNDwbT8KfwArG0ss/rJaEA4BnsHP9YrVL33zTJw1S0dd2T24SpHvSchW3l+NB130771WlqmOaz4nKmxHSbPp5Km0LBBDz6wQceWM/bzqOMetV2aEmxWhRVeJ45RyH4mkKOM/wDMdh9TTNw50yjSmlotuKUiSR7WUof4nTjP26D6UDOnOOtTRRQFFFFBCdh6VNQnYelTQFUt/aV/2fY/+s7+Saumqb/tJM81lsz4PySloxjxTn/1oKArd6LiSpuq7SxATzSDLbUgeHKoKJ+gBP0rXQIEq4S2okFhx+Q6rlQ22nJUauuFZFcJ9J/ppUVqZqWctEdpK+qGCr/CMdT54PU+VBmcS7xp6xcQ7XcrrZprsiOx7RL7XKG3j1ABCtynfIPcU56Q4hWHVRfRBfUw+yOZbMkciuX+IdiPyra3Www9R2RMK/xGngtAK0p/3a8dSg7jB71Tdw4EXVNwULbc4i4R+RUnmDgHgQBg+vSgvqO82+0h1lxLjaxlK0HIUPEGvStDonT36r6bh2j3lcksA8ziu5JycDsOvQVvqAooooITsPSpqE7D0oJxQa+/3eLYrRKuc9YRHjtlavM9gPMnp9aQeHV3u/EBm5StSwIC7EtQRGYUznKgTnqd8DAJ8dqXeKV2ka01dA0RZllTLb4MtxO3Pjr9EJz9fSrislsjWe1xbdBRyRozYQgenf1O9Bi2bS9jsjzj1ptcWI64MKW02ASPDNKnEt1tWpNFQXG0rS5cy7hSe6EjH4q/CrEqnuJ00McVNGpWFFttSVEJ69Vr5c4+1BcA2qahO1TQFFFFAUUUUEJ2HpXnJZTIYcZWVBLiSklCilQBGOhHUHzr0TsPSpoKe0zb7ZoLik/ankc6LqyFwJj5y4lRPxNlXmR+XjVwCqX/ALRoEdGn5zR5JTTrnI4k9RjlI/HFWrpmeq6WC3T1pKVyIyHFA9iR1oNpS3rTS8LUdt5ZJdbejH2zDrKuVQWkHl69xnrimSvlfVODsaBc4faj/WfS8S4OACSAWpKR/hdT0V6Z3+tMtUjwXuqrbrXUWmXjhC5DrrQP8aFEH7px9qu4UBRRRQFFFFB8cwAGT2qecYznp2rm/iDftdXS5zWfd7vGtKnShlhphSApA2yQMnO/WlqBA1zL5G4TV/UEfIEqdSE+mdqCzv7R70f9H2Vgq/vXt3FpT35OXBP3xT1wmkolcPLIpCgeRj2Zx4pJB/Kq1tWneJtzZRA1BEiy7cSkFN2WhwoH8SSk84IHnmri0zY4em7Q1bLcFiM0SUBa+YjmOT19TQbevlW29JWquKGm9OPPxXpSpM5oEGPHSVEK8CrYfeqyVx5vZdJFogezz0QVLJx4Z/yoNTOnJ07xukTGMpaRc/2mDno583/ca6YBzXNsriNbr9qKDcbnouNLltHkCW31KLg80cuFkZJGa6Nhu+3jtOhtxoLQFBtxPKpOexHY0HvRRRQFFFFB8J/8UGiigKg0UUCdftA6UmMPvv2OL7ZeCpbYKCST1PwkdfOltPDfSPtD/odPQj/iHf8A6oooH2zabsljSg2m1xYqiOq22xzH+retwmiigk70ZPjRRQRk+NTk0UUH/9k="/>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AutoShape 4" descr="data:image/jpeg;base64,/9j/4AAQSkZJRgABAQAAAQABAAD/2wCEAAkGBwgHBgkIBwgKCgkLDRYPDQwMDRsUFRAWIB0iIiAdHx8kKDQsJCYxJx8fLT0tMTU3Ojo6Iys/RD84QzQ5OjcBCgoKDQwNGg8PGjclHyU3Nzc3Nzc3Nzc3Nzc3Nzc3Nzc3Nzc3Nzc3Nzc3Nzc3Nzc3Nzc3Nzc3Nzc3Nzc3Nzc3N//AABEIANMAXAMBIgACEQEDEQH/xAAcAAACAgMBAQAAAAAAAAAAAAAABgEHBAUIAwL/xABBEAABAwMCBAMGAgcECwAAAAABAgMEAAURBjEHEiFBUWFxExQiMoGRobEVFiMzUmKCCCRC4SU0NUNEcnOywcLS/8QAFAEBAAAAAAAAAAAAAAAAAAAAAP/EABQRAQAAAAAAAAAAAAAAAAAAAAD/2gAMAwEAAhEDEQA/ALY1VbLhdbK5EtNyVbZaiCiShOSnB29DVbRtV6z0G/7HXMNdztPMAm5RgFFHqemfRQB8zThrPiLZdHymolzbluPOthxIaayCnONyR4VqYfF/RdzbUzLeeYStOFokx8pIPY4yCKB5s92t96gNzrXJakx3NltnI9D4HyrKedbYaW66oIbQkqUpRwEgbkmqts1vt0DUSbvw1nxZkR1xKLlaGpAwEE/vEA7Eb4Pnim65A3u+qtrwV+jre0h+U1jpJcVn2aD/ACp5SojuSntuEOXmdd2C/ZCxCtgTzG6TE/CtPi2jIyMZ+JRA8ARSjN1foiGtLVz1ZdLm7nq4y+sIB8gyEpH0rSx7dqDizeJDtwedt2mIj6m22EDlUsg7Y7q2yT0GwFWVYtB6ZsTKUQrTHUvHxOvp9qtXmSqgwLWWZcJN20Xd3rg02rC4j8pTjbg7oyrKkKGcg/fpTNZbpFvFvbmwlEtLyClQwptQOFJUOygQQRStCkWqxztQ3+OhqLZ2GW2nC0OVDz7ZXzlI2J+JCMjcgjtWq4J++q0ldLo8hDSrhcHpLPOSE9QOp8uYGgYdba6tWlUBhznl3N0D2EBj4nFk7Z8B+PgDSa3pHWWunffNXXRy0W9f7u2xDhQT59vvn0FeVpvuk9L3SRNlvO6g1RJJXKkwWi8lsk/Ig7ADbp16Vny+K14+FVt0FenWz15nmlp/JJoLJtFuatVtjQI6nFsxmw2hTquZRA2yazMeQpW0Jqi46mjSnLlYZVoWwtKQh8KHPnO2Ug01UGO5GjukLeYaWrHzLQD+dL2qLzpSxNJRevcwtw8qIwYDjq89OiAM1tdRoujljlIsK2m7ipGGFu/Kk+P2zWj0foO36fJmyVm5Xl3q/cJI5lqJ/hznlFBjW/R2lr2yxdotkkWp8KJbW2lcN4YO5AI6Hzr31VG1Ha5Lt00iwxNekpS3JiSDjqnIS4lWR1wSCO/Q+riBivOQ83HZceeWlDbaSpaldAkDc0CPwts16sdpuMjU7yUyJspcpTXOCGebqonHQZOTWTdr4LlDdfbmi26db/1i6KVyKkJ/hY8jtz9wfh3Chh3yeJFnkak1AiSLFHRzxrW2g80kE/Ct4eB6EIOAB1VnsmWyyah4rzmbnfyu26cZJ93iN9OcduXx7DnI9BQeSnJ3Fa6M2eyx1W3SVtUApQTjmxt0/iI2T23PWrnj2iCxZ0WhuMj3BDPsAyoZBRjGD4192q1QrRAahW2M3HjNDCW2xgf5nzrOoF+c0rTluQdPaeakpR0MeMpDKgPLI6+lY+mtb2m/O+6czkG5oOHLdMHs3kHyB+b6UzlINK+tNE23VLCVOgxbiz8Uaez8LjSht1G48vtQNAwamseC24zFZbfdLzqG0pW6RjnIHU4896yKCBsPSpxUJ2HpU0BXhNjMzIz0aS2HGXkFtxBHRSSMEV70UFQ6h09q+93J3R6r9HRZkx0vB9TX7ZbXMQlC8H4iCOp74BO+KddH3ERwNMzyhF0tkdtJSHCv2zQACXQSBvg5G4PlgnN1RYV3iMlyDLVAukcH3Sa2MqbJxlJHdJwMj0O4FL2gtAytP3ade71dlXO6yxyF3BCQnc77noPIYoHwbVNFFAUUUUBRRRQQnYelTUJ2HpU0BRmozSzxBj3p3Tj8jTUt2Pcov7ZARjDqRuggjrkbedAzZFTVO6F4pu6iYdsl3UmHd3WVoiy2hypcXynAwflV+Bx9KZ+GWuDqqyvic37K6wPglNjpz+CwO2cEY7EUD3RWFZri3dbVEuDKHG25LSXUocGFJBGcGs2gKKKKAooooITsPSpqE7D0qaBX4iTb7C0xJXpiK4/cDhKS2ApTae6gk7nyrmRep9TQ7itxy73JqWlXx87qgQfNJ2+1dhEVpL9pOw6gTi72uPIVj5ynlWP6h1oOQpE+Q/OVNdc/vK1+0U4kcp5855umxz1pm4b6ncsOrUzZD+GJKXG5RUcBQUDgn+rBpm4x6G0/pGHCftPvKX5Tyk+zcd50pSBnv17iqrTvQdT8K7yq8Wl/2CCm3QlNw4n8wQ2nmVnzUfyp6pM4Qxo0bh7aPdckOt+1cJGMrJPN+PT6U50BRRRQFFFFBCdh6VNQnYelTQQdqqrWvFW4advbtvY0xIcbaVyl99Skh3zRgEYq1q+FtpUOqQfUZoOW+K2sHNWz7e45b5FvMaOQWX98qOcjoOhAFIqN6buLU337iFeVhYUlt4MpI8EgD880qR2nH322WUFbjighCQMlRPQD70FzcC5l8ut7a9q86LRbISo6WxlLfMTkZ7FW5z4Yq+K1GlbO1YtPW+2tpA93YQhZAA5lY6k475zW3oCiiigKKKKCE7D0qahOw9KmgK+V9Bmvl55phpbrziW20DmUtZwEjxJquZXF60O3pNpsdvn3d1R5QuKkcqj/AC5OSB47UHPOpXxK1HdZCSSHZjy8nfqsmrO4F6HXPno1LcWh7nHUREQsfvXNubHgnt5+lbK38EVuanek3SchdnLpcQ2jIecBOeVXZPgSD17Yq6okZmHGajRm0tMtICG0JGAlI2FB6p2qaKKAooooCiiighOw9KCaE7D0pb4h3ten9I3Gezn3gN+zjgDJ9or4U9PU0FfcR4N84gJkHSc9Eq3W99UaRBB9mVPJwSQdnB16ZIxVWSdKav00+zMctVwiuJUC28ynm5T2+JOcV0fw30yNK6Wjwl5Mpz9tKWT8zit/t0H0rfXKfDtsNyXcZDUeM2MrcdVgD70CxG1Y7ZNAQr3q2O/HkhCEPtezHOpZPLnlz3+bFfUriZpKE801JuqUl5pDraghSkqQodDkD7jtVW8dNWM3qHZIsBTgjuoMtaFjlUQejZI7ZGSM9iKW+F5tk++jTt9jx37fPBCHHPhWy5jI5F7jOMYoOlol8tUxxLcW5RHlrGUoQ8kkj0zWwzVFas4IyYzwl6Pk8wHUx33OVaT/ACr7/XHrTPwr1ReCf1d1ew7GuLIxGckgpXIA3HX5iB3G49KCz6KgVNAUUUUEJ2HpVccX03+YbRD0/Z3pqmZSZi14Hsst/KlXUdzmrHTsPSgjJzQU5MuXGVxCG0WyG0XspDjCEEo8zzKON+lbGwcN7jLmtXbiDdnLo+ghaYXOSy2R1yrsfQAD1q06SOLeqDpjSbzkcgTZZ93j+RI+JX0Gfrig5z11d/05q25zx+7W+UNDwbT8KfwArG0ss/rJaEA4BnsHP9YrVL33zTJw1S0dd2T24SpHvSchW3l+NB130771WlqmOaz4nKmxHSbPp5Km0LBBDz6wQceWM/bzqOMetV2aEmxWhRVeJ45RyH4mkKOM/wDMdh9TTNw50yjSmlotuKUiSR7WUof4nTjP26D6UDOnOOtTRRQFFFFBCdh6VNQnYelTQFUt/aV/2fY/+s7+Saumqb/tJM81lsz4PySloxjxTn/1oKArd6LiSpuq7SxATzSDLbUgeHKoKJ+gBP0rXQIEq4S2okFhx+Q6rlQ22nJUauuFZFcJ9J/ppUVqZqWctEdpK+qGCr/CMdT54PU+VBmcS7xp6xcQ7XcrrZprsiOx7RL7XKG3j1ABCtynfIPcU56Q4hWHVRfRBfUw+yOZbMkciuX+IdiPyra3Www9R2RMK/xGngtAK0p/3a8dSg7jB71Tdw4EXVNwULbc4i4R+RUnmDgHgQBg+vSgvqO82+0h1lxLjaxlK0HIUPEGvStDonT36r6bh2j3lcksA8ziu5JycDsOvQVvqAooooITsPSpqE7D0oJxQa+/3eLYrRKuc9YRHjtlavM9gPMnp9aQeHV3u/EBm5StSwIC7EtQRGYUznKgTnqd8DAJ8dqXeKV2ka01dA0RZllTLb4MtxO3Pjr9EJz9fSrislsjWe1xbdBRyRozYQgenf1O9Bi2bS9jsjzj1ptcWI64MKW02ASPDNKnEt1tWpNFQXG0rS5cy7hSe6EjH4q/CrEqnuJ00McVNGpWFFttSVEJ69Vr5c4+1BcA2qahO1TQFFFFAUUUUEJ2HpXnJZTIYcZWVBLiSklCilQBGOhHUHzr0TsPSpoKe0zb7ZoLik/ankc6LqyFwJj5y4lRPxNlXmR+XjVwCqX/ALRoEdGn5zR5JTTrnI4k9RjlI/HFWrpmeq6WC3T1pKVyIyHFA9iR1oNpS3rTS8LUdt5ZJdbejH2zDrKuVQWkHl69xnrimSvlfVODsaBc4faj/WfS8S4OACSAWpKR/hdT0V6Z3+tMtUjwXuqrbrXUWmXjhC5DrrQP8aFEH7px9qu4UBRRRQFFFFB8cwAGT2qecYznp2rm/iDftdXS5zWfd7vGtKnShlhphSApA2yQMnO/WlqBA1zL5G4TV/UEfIEqdSE+mdqCzv7R70f9H2Vgq/vXt3FpT35OXBP3xT1wmkolcPLIpCgeRj2Zx4pJB/Kq1tWneJtzZRA1BEiy7cSkFN2WhwoH8SSk84IHnmri0zY4em7Q1bLcFiM0SUBa+YjmOT19TQbevlW29JWquKGm9OPPxXpSpM5oEGPHSVEK8CrYfeqyVx5vZdJFogezz0QVLJx4Z/yoNTOnJ07xukTGMpaRc/2mDno583/ca6YBzXNsriNbr9qKDcbnouNLltHkCW31KLg80cuFkZJGa6Nhu+3jtOhtxoLQFBtxPKpOexHY0HvRRRQFFFFB8J/8UGiigKg0UUCdftA6UmMPvv2OL7ZeCpbYKCST1PwkdfOltPDfSPtD/odPQj/iHf8A6oooH2zabsljSg2m1xYqiOq22xzH+retwmiigk70ZPjRRQRk+NTk0UUH/9k="/>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30" name="Picture 6" descr="http://clubtukinews.com/wp-content/uploads/2011/09/who-am-i-riddles-of-the-wee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115" y="2060848"/>
            <a:ext cx="1291644"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24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27584" y="1052736"/>
            <a:ext cx="7097713" cy="1143000"/>
          </a:xfrm>
        </p:spPr>
        <p:txBody>
          <a:bodyPr>
            <a:normAutofit fontScale="90000"/>
          </a:bodyPr>
          <a:lstStyle/>
          <a:p>
            <a:pPr algn="ctr" eaLnBrk="1" fontAlgn="auto" hangingPunct="1">
              <a:spcAft>
                <a:spcPts val="0"/>
              </a:spcAft>
              <a:defRPr/>
            </a:pPr>
            <a:br>
              <a:rPr lang="en-AU" sz="2000" b="1" dirty="0">
                <a:solidFill>
                  <a:schemeClr val="tx2">
                    <a:satMod val="130000"/>
                  </a:schemeClr>
                </a:solidFill>
              </a:rPr>
            </a:br>
            <a:br>
              <a:rPr lang="en-AU" sz="2000" b="1" dirty="0">
                <a:solidFill>
                  <a:schemeClr val="tx2">
                    <a:satMod val="130000"/>
                  </a:schemeClr>
                </a:solidFill>
              </a:rPr>
            </a:br>
            <a:r>
              <a:rPr lang="en-AU" sz="3600" b="1" dirty="0">
                <a:solidFill>
                  <a:schemeClr val="tx1"/>
                </a:solidFill>
              </a:rPr>
              <a:t>Identity negotiation</a:t>
            </a:r>
          </a:p>
        </p:txBody>
      </p:sp>
      <p:sp>
        <p:nvSpPr>
          <p:cNvPr id="24579" name="Rectangle 3"/>
          <p:cNvSpPr>
            <a:spLocks noGrp="1" noChangeArrowheads="1"/>
          </p:cNvSpPr>
          <p:nvPr>
            <p:ph idx="1"/>
          </p:nvPr>
        </p:nvSpPr>
        <p:spPr>
          <a:xfrm>
            <a:off x="827584" y="2348880"/>
            <a:ext cx="7632848" cy="3744416"/>
          </a:xfrm>
        </p:spPr>
        <p:txBody>
          <a:bodyPr>
            <a:noAutofit/>
          </a:bodyPr>
          <a:lstStyle/>
          <a:p>
            <a:pPr eaLnBrk="1" hangingPunct="1">
              <a:lnSpc>
                <a:spcPct val="120000"/>
              </a:lnSpc>
              <a:spcBef>
                <a:spcPts val="0"/>
              </a:spcBef>
            </a:pPr>
            <a:r>
              <a:rPr lang="en-AU" altLang="zh-CN" dirty="0">
                <a:ea typeface="SimSun" pitchFamily="2" charset="-122"/>
              </a:rPr>
              <a:t>Identity negotiation is present through all interactions during which communicators simultaneously attempt to evoke their own desired identities and also challenge or support others’ identities. </a:t>
            </a:r>
            <a:r>
              <a:rPr lang="en-AU" dirty="0"/>
              <a:t> </a:t>
            </a:r>
          </a:p>
          <a:p>
            <a:pPr eaLnBrk="1" hangingPunct="1">
              <a:spcBef>
                <a:spcPts val="0"/>
              </a:spcBef>
            </a:pPr>
            <a:endParaRPr lang="en-AU" dirty="0"/>
          </a:p>
          <a:p>
            <a:pPr eaLnBrk="1" hangingPunct="1">
              <a:spcBef>
                <a:spcPts val="0"/>
              </a:spcBef>
              <a:buNone/>
            </a:pPr>
            <a:r>
              <a:rPr lang="en-AU" altLang="zh-CN" dirty="0">
                <a:ea typeface="SimSun" pitchFamily="2" charset="-122"/>
              </a:rPr>
              <a:t>     </a:t>
            </a:r>
          </a:p>
        </p:txBody>
      </p:sp>
    </p:spTree>
    <p:extLst>
      <p:ext uri="{BB962C8B-B14F-4D97-AF65-F5344CB8AC3E}">
        <p14:creationId xmlns:p14="http://schemas.microsoft.com/office/powerpoint/2010/main" val="34649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br>
              <a:rPr lang="en-AU" sz="2400" b="1" dirty="0"/>
            </a:br>
            <a:r>
              <a:rPr lang="en-AU" sz="3200" b="1" dirty="0">
                <a:solidFill>
                  <a:schemeClr val="tx1"/>
                </a:solidFill>
              </a:rPr>
              <a:t>Stereotypes</a:t>
            </a:r>
          </a:p>
        </p:txBody>
      </p:sp>
      <p:sp>
        <p:nvSpPr>
          <p:cNvPr id="20483" name="Rectangle 3"/>
          <p:cNvSpPr>
            <a:spLocks noGrp="1" noChangeArrowheads="1"/>
          </p:cNvSpPr>
          <p:nvPr>
            <p:ph idx="1"/>
          </p:nvPr>
        </p:nvSpPr>
        <p:spPr>
          <a:xfrm>
            <a:off x="1147490" y="2368550"/>
            <a:ext cx="7293248" cy="3888432"/>
          </a:xfrm>
        </p:spPr>
        <p:txBody>
          <a:bodyPr>
            <a:normAutofit lnSpcReduction="10000"/>
          </a:bodyPr>
          <a:lstStyle/>
          <a:p>
            <a:pPr>
              <a:lnSpc>
                <a:spcPct val="110000"/>
              </a:lnSpc>
              <a:buFont typeface="Arial" panose="020B0604020202020204" pitchFamily="34" charset="0"/>
              <a:buChar char="•"/>
            </a:pPr>
            <a:r>
              <a:rPr lang="en-US" sz="2400" dirty="0"/>
              <a:t>Pre-conceived beliefs.</a:t>
            </a:r>
          </a:p>
          <a:p>
            <a:pPr>
              <a:lnSpc>
                <a:spcPct val="110000"/>
              </a:lnSpc>
              <a:buFont typeface="Arial" panose="020B0604020202020204" pitchFamily="34" charset="0"/>
              <a:buChar char="•"/>
            </a:pPr>
            <a:r>
              <a:rPr lang="en-US" sz="2400" dirty="0"/>
              <a:t>Associated with a group or category of people, but may not be </a:t>
            </a:r>
            <a:r>
              <a:rPr lang="en-US" sz="2400" dirty="0" err="1"/>
              <a:t>generalisable</a:t>
            </a:r>
            <a:r>
              <a:rPr lang="en-US" sz="2400" dirty="0"/>
              <a:t> to the entire group.</a:t>
            </a:r>
          </a:p>
          <a:p>
            <a:pPr>
              <a:lnSpc>
                <a:spcPct val="110000"/>
              </a:lnSpc>
              <a:buFont typeface="Arial" panose="020B0604020202020204" pitchFamily="34" charset="0"/>
              <a:buChar char="•"/>
            </a:pPr>
            <a:r>
              <a:rPr lang="en-US" sz="2400" dirty="0"/>
              <a:t>Can be formed from a false association between two variables.</a:t>
            </a:r>
          </a:p>
          <a:p>
            <a:pPr>
              <a:lnSpc>
                <a:spcPct val="110000"/>
              </a:lnSpc>
              <a:buFont typeface="Arial" panose="020B0604020202020204" pitchFamily="34" charset="0"/>
              <a:buChar char="•"/>
            </a:pPr>
            <a:r>
              <a:rPr lang="en-US" sz="2400" dirty="0"/>
              <a:t>Can be </a:t>
            </a:r>
            <a:r>
              <a:rPr lang="en-US" sz="2400" dirty="0" err="1"/>
              <a:t>favourable</a:t>
            </a:r>
            <a:r>
              <a:rPr lang="en-US" sz="2400" dirty="0"/>
              <a:t> or </a:t>
            </a:r>
            <a:r>
              <a:rPr lang="en-US" sz="2400" dirty="0" err="1"/>
              <a:t>unfavourable</a:t>
            </a:r>
            <a:r>
              <a:rPr lang="en-US" sz="2400" dirty="0"/>
              <a:t>.</a:t>
            </a:r>
          </a:p>
          <a:p>
            <a:pPr>
              <a:lnSpc>
                <a:spcPct val="110000"/>
              </a:lnSpc>
              <a:buFont typeface="Wingdings" pitchFamily="2" charset="2"/>
              <a:buChar char="v"/>
            </a:pPr>
            <a:endParaRPr lang="en-US" sz="2400" dirty="0"/>
          </a:p>
          <a:p>
            <a:pPr marL="82296" indent="0">
              <a:lnSpc>
                <a:spcPct val="110000"/>
              </a:lnSpc>
              <a:buNone/>
            </a:pPr>
            <a:r>
              <a:rPr lang="en-US" sz="2400" dirty="0"/>
              <a:t>     What are the sources of stereotypes?</a:t>
            </a:r>
          </a:p>
          <a:p>
            <a:pPr>
              <a:lnSpc>
                <a:spcPct val="110000"/>
              </a:lnSpc>
              <a:buFont typeface="Wingdings" pitchFamily="2" charset="2"/>
              <a:buChar char="v"/>
            </a:pPr>
            <a:endParaRPr lang="en-US" sz="2400" dirty="0"/>
          </a:p>
          <a:p>
            <a:pPr>
              <a:buFont typeface="Wingdings" pitchFamily="2" charset="2"/>
              <a:buChar char="v"/>
            </a:pPr>
            <a:endParaRPr lang="en-AU" sz="2000" dirty="0"/>
          </a:p>
          <a:p>
            <a:pPr>
              <a:buNone/>
            </a:pPr>
            <a:endParaRPr lang="en-AU" i="1" dirty="0"/>
          </a:p>
        </p:txBody>
      </p:sp>
      <p:sp>
        <p:nvSpPr>
          <p:cNvPr id="20484" name="Text Box 15"/>
          <p:cNvSpPr txBox="1">
            <a:spLocks noChangeArrowheads="1"/>
          </p:cNvSpPr>
          <p:nvPr/>
        </p:nvSpPr>
        <p:spPr bwMode="auto">
          <a:xfrm>
            <a:off x="519113" y="2368550"/>
            <a:ext cx="236537" cy="366713"/>
          </a:xfrm>
          <a:prstGeom prst="rect">
            <a:avLst/>
          </a:prstGeom>
          <a:noFill/>
          <a:ln w="9525">
            <a:noFill/>
            <a:miter lim="800000"/>
            <a:headEnd/>
            <a:tailEnd/>
          </a:ln>
        </p:spPr>
        <p:txBody>
          <a:bodyPr>
            <a:spAutoFit/>
          </a:bodyPr>
          <a:lstStyle/>
          <a:p>
            <a:pPr algn="l" eaLnBrk="0" hangingPunct="0"/>
            <a:endParaRPr lang="en-US" sz="1800">
              <a:latin typeface="Arial" charset="0"/>
            </a:endParaRPr>
          </a:p>
        </p:txBody>
      </p:sp>
      <p:sp>
        <p:nvSpPr>
          <p:cNvPr id="20485" name="Text Box 17"/>
          <p:cNvSpPr txBox="1">
            <a:spLocks noChangeArrowheads="1"/>
          </p:cNvSpPr>
          <p:nvPr/>
        </p:nvSpPr>
        <p:spPr bwMode="auto">
          <a:xfrm>
            <a:off x="8440738" y="2439988"/>
            <a:ext cx="184150" cy="366712"/>
          </a:xfrm>
          <a:prstGeom prst="rect">
            <a:avLst/>
          </a:prstGeom>
          <a:noFill/>
          <a:ln w="9525">
            <a:noFill/>
            <a:miter lim="800000"/>
            <a:headEnd/>
            <a:tailEnd/>
          </a:ln>
        </p:spPr>
        <p:txBody>
          <a:bodyPr wrap="none">
            <a:spAutoFit/>
          </a:bodyPr>
          <a:lstStyle/>
          <a:p>
            <a:pPr algn="l" eaLnBrk="0" hangingPunct="0"/>
            <a:endParaRPr lang="en-US" sz="1800">
              <a:latin typeface="Arial" charset="0"/>
            </a:endParaRPr>
          </a:p>
        </p:txBody>
      </p:sp>
      <p:pic>
        <p:nvPicPr>
          <p:cNvPr id="6" name="Picture 4" descr="MCj04344110000[1]"/>
          <p:cNvPicPr>
            <a:picLocks noChangeAspect="1" noChangeArrowheads="1"/>
          </p:cNvPicPr>
          <p:nvPr/>
        </p:nvPicPr>
        <p:blipFill>
          <a:blip r:embed="rId2" cstate="print"/>
          <a:srcRect/>
          <a:stretch>
            <a:fillRect/>
          </a:stretch>
        </p:blipFill>
        <p:spPr bwMode="auto">
          <a:xfrm>
            <a:off x="885552" y="5445224"/>
            <a:ext cx="523875" cy="571500"/>
          </a:xfrm>
          <a:prstGeom prst="rect">
            <a:avLst/>
          </a:prstGeom>
          <a:noFill/>
          <a:ln w="9525">
            <a:noFill/>
            <a:miter lim="800000"/>
            <a:headEnd/>
            <a:tailEnd/>
          </a:ln>
        </p:spPr>
      </p:pic>
    </p:spTree>
    <p:extLst>
      <p:ext uri="{BB962C8B-B14F-4D97-AF65-F5344CB8AC3E}">
        <p14:creationId xmlns:p14="http://schemas.microsoft.com/office/powerpoint/2010/main" val="762172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71600" y="1052736"/>
            <a:ext cx="7498080" cy="1143000"/>
          </a:xfrm>
        </p:spPr>
        <p:txBody>
          <a:bodyPr>
            <a:normAutofit/>
          </a:bodyPr>
          <a:lstStyle/>
          <a:p>
            <a:pPr algn="ctr"/>
            <a:br>
              <a:rPr lang="en-AU" sz="2800" b="1" dirty="0">
                <a:solidFill>
                  <a:schemeClr val="tx1"/>
                </a:solidFill>
              </a:rPr>
            </a:br>
            <a:r>
              <a:rPr lang="en-AU" sz="3200" b="1" dirty="0">
                <a:solidFill>
                  <a:schemeClr val="tx1"/>
                </a:solidFill>
              </a:rPr>
              <a:t>Ethnocentrism</a:t>
            </a:r>
          </a:p>
        </p:txBody>
      </p:sp>
      <p:sp>
        <p:nvSpPr>
          <p:cNvPr id="18435" name="Content Placeholder 2"/>
          <p:cNvSpPr>
            <a:spLocks noGrp="1"/>
          </p:cNvSpPr>
          <p:nvPr>
            <p:ph idx="1"/>
          </p:nvPr>
        </p:nvSpPr>
        <p:spPr>
          <a:xfrm>
            <a:off x="1112090" y="2348880"/>
            <a:ext cx="6912768" cy="3960440"/>
          </a:xfrm>
        </p:spPr>
        <p:txBody>
          <a:bodyPr>
            <a:normAutofit/>
          </a:bodyPr>
          <a:lstStyle/>
          <a:p>
            <a:pPr marL="0" indent="0" eaLnBrk="1" hangingPunct="1">
              <a:spcBef>
                <a:spcPct val="0"/>
              </a:spcBef>
              <a:buNone/>
            </a:pPr>
            <a:r>
              <a:rPr lang="en-AU" altLang="zh-CN" sz="2000" dirty="0"/>
              <a:t>“</a:t>
            </a:r>
            <a:r>
              <a:rPr lang="en-AU" altLang="zh-CN" sz="2400" dirty="0">
                <a:ea typeface="SimSun" pitchFamily="2" charset="-122"/>
              </a:rPr>
              <a:t>Groups develop differences from one another, so do formal organizations, communities and societies. Without interaction with outsiders, differences become difficult to understand and difficult not to judge. What is real to us becomes comfortable; what is comfortable becomes right. What we do not understand becomes less than right to us”. </a:t>
            </a:r>
          </a:p>
          <a:p>
            <a:pPr eaLnBrk="1" hangingPunct="1">
              <a:lnSpc>
                <a:spcPct val="90000"/>
              </a:lnSpc>
              <a:spcBef>
                <a:spcPct val="0"/>
              </a:spcBef>
              <a:buFontTx/>
              <a:buNone/>
            </a:pPr>
            <a:endParaRPr lang="en-AU" sz="2400" dirty="0"/>
          </a:p>
          <a:p>
            <a:pPr eaLnBrk="1" hangingPunct="1">
              <a:lnSpc>
                <a:spcPct val="90000"/>
              </a:lnSpc>
              <a:spcBef>
                <a:spcPct val="0"/>
              </a:spcBef>
              <a:buFontTx/>
              <a:buNone/>
            </a:pPr>
            <a:r>
              <a:rPr lang="en-AU" sz="2400" i="1" dirty="0"/>
              <a:t>Source: Charon, J. M. (2007). Ten questions: A sociological </a:t>
            </a:r>
          </a:p>
          <a:p>
            <a:pPr eaLnBrk="1" hangingPunct="1">
              <a:lnSpc>
                <a:spcPct val="90000"/>
              </a:lnSpc>
              <a:spcBef>
                <a:spcPct val="0"/>
              </a:spcBef>
              <a:buFontTx/>
              <a:buNone/>
            </a:pPr>
            <a:r>
              <a:rPr lang="en-AU" sz="2400" i="1" dirty="0"/>
              <a:t>perspective (6th </a:t>
            </a:r>
            <a:r>
              <a:rPr lang="en-AU" sz="2400" i="1" dirty="0" err="1"/>
              <a:t>ed</a:t>
            </a:r>
            <a:r>
              <a:rPr lang="en-AU" sz="2400" i="1" dirty="0"/>
              <a:t>). Belmont, CA: Wadsworth. p. 156.</a:t>
            </a:r>
          </a:p>
          <a:p>
            <a:endParaRPr lang="en-AU" sz="2400" i="1" dirty="0"/>
          </a:p>
          <a:p>
            <a:endParaRPr lang="en-AU" sz="2000" dirty="0"/>
          </a:p>
        </p:txBody>
      </p:sp>
    </p:spTree>
    <p:extLst>
      <p:ext uri="{BB962C8B-B14F-4D97-AF65-F5344CB8AC3E}">
        <p14:creationId xmlns:p14="http://schemas.microsoft.com/office/powerpoint/2010/main" val="3102383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83310" y="1124744"/>
            <a:ext cx="7498080" cy="1143000"/>
          </a:xfrm>
        </p:spPr>
        <p:txBody>
          <a:bodyPr/>
          <a:lstStyle/>
          <a:p>
            <a:pPr algn="ctr" eaLnBrk="1" hangingPunct="1"/>
            <a:br>
              <a:rPr lang="en-AU" sz="2400" b="1" dirty="0"/>
            </a:br>
            <a:r>
              <a:rPr lang="en-AU" sz="3200" b="1" dirty="0">
                <a:solidFill>
                  <a:schemeClr val="tx1"/>
                </a:solidFill>
              </a:rPr>
              <a:t>Prejudice</a:t>
            </a:r>
          </a:p>
        </p:txBody>
      </p:sp>
      <p:sp>
        <p:nvSpPr>
          <p:cNvPr id="23555" name="Rectangle 3"/>
          <p:cNvSpPr>
            <a:spLocks noGrp="1" noChangeArrowheads="1"/>
          </p:cNvSpPr>
          <p:nvPr>
            <p:ph idx="1"/>
          </p:nvPr>
        </p:nvSpPr>
        <p:spPr>
          <a:xfrm>
            <a:off x="1223962" y="2439988"/>
            <a:ext cx="7216776" cy="2861220"/>
          </a:xfrm>
        </p:spPr>
        <p:txBody>
          <a:bodyPr/>
          <a:lstStyle/>
          <a:p>
            <a:pPr marL="0" indent="0">
              <a:buNone/>
            </a:pPr>
            <a:r>
              <a:rPr lang="en-AU" sz="2400" dirty="0"/>
              <a:t>Prejudice is the result of generalised evaluations about a person, object or action and can manifest biased attitudes or behaviours towards the relevant party. </a:t>
            </a:r>
          </a:p>
          <a:p>
            <a:pPr marL="0" indent="0">
              <a:buNone/>
            </a:pPr>
            <a:r>
              <a:rPr lang="en-AU" sz="2400" dirty="0"/>
              <a:t>The mass media can play a significant role in creating and perpetuating prejudice and stereotypes. </a:t>
            </a:r>
          </a:p>
          <a:p>
            <a:endParaRPr lang="en-AU" sz="2000" i="1" dirty="0"/>
          </a:p>
        </p:txBody>
      </p:sp>
      <p:sp>
        <p:nvSpPr>
          <p:cNvPr id="23556" name="Text Box 15"/>
          <p:cNvSpPr txBox="1">
            <a:spLocks noChangeArrowheads="1"/>
          </p:cNvSpPr>
          <p:nvPr/>
        </p:nvSpPr>
        <p:spPr bwMode="auto">
          <a:xfrm>
            <a:off x="519113" y="2368550"/>
            <a:ext cx="236537" cy="366713"/>
          </a:xfrm>
          <a:prstGeom prst="rect">
            <a:avLst/>
          </a:prstGeom>
          <a:noFill/>
          <a:ln w="9525">
            <a:noFill/>
            <a:miter lim="800000"/>
            <a:headEnd/>
            <a:tailEnd/>
          </a:ln>
        </p:spPr>
        <p:txBody>
          <a:bodyPr>
            <a:spAutoFit/>
          </a:bodyPr>
          <a:lstStyle/>
          <a:p>
            <a:pPr algn="l" eaLnBrk="0" hangingPunct="0"/>
            <a:endParaRPr lang="en-US" sz="1800">
              <a:latin typeface="Arial" charset="0"/>
            </a:endParaRPr>
          </a:p>
        </p:txBody>
      </p:sp>
      <p:sp>
        <p:nvSpPr>
          <p:cNvPr id="23557" name="Text Box 17"/>
          <p:cNvSpPr txBox="1">
            <a:spLocks noChangeArrowheads="1"/>
          </p:cNvSpPr>
          <p:nvPr/>
        </p:nvSpPr>
        <p:spPr bwMode="auto">
          <a:xfrm>
            <a:off x="8440738" y="2439988"/>
            <a:ext cx="184150" cy="366712"/>
          </a:xfrm>
          <a:prstGeom prst="rect">
            <a:avLst/>
          </a:prstGeom>
          <a:noFill/>
          <a:ln w="9525">
            <a:noFill/>
            <a:miter lim="800000"/>
            <a:headEnd/>
            <a:tailEnd/>
          </a:ln>
        </p:spPr>
        <p:txBody>
          <a:bodyPr wrap="none">
            <a:spAutoFit/>
          </a:bodyPr>
          <a:lstStyle/>
          <a:p>
            <a:pPr algn="l" eaLnBrk="0" hangingPunct="0"/>
            <a:endParaRPr lang="en-US" sz="1800">
              <a:latin typeface="Arial" charset="0"/>
            </a:endParaRPr>
          </a:p>
        </p:txBody>
      </p:sp>
    </p:spTree>
    <p:extLst>
      <p:ext uri="{BB962C8B-B14F-4D97-AF65-F5344CB8AC3E}">
        <p14:creationId xmlns:p14="http://schemas.microsoft.com/office/powerpoint/2010/main" val="2506528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21439" y="1124744"/>
            <a:ext cx="7498080" cy="1143000"/>
          </a:xfrm>
        </p:spPr>
        <p:txBody>
          <a:bodyPr>
            <a:normAutofit/>
          </a:bodyPr>
          <a:lstStyle/>
          <a:p>
            <a:pPr algn="ctr" eaLnBrk="1" hangingPunct="1"/>
            <a:r>
              <a:rPr lang="en-AU" sz="3200" b="1" dirty="0">
                <a:solidFill>
                  <a:schemeClr val="tx1"/>
                </a:solidFill>
              </a:rPr>
              <a:t>Racism</a:t>
            </a:r>
          </a:p>
        </p:txBody>
      </p:sp>
      <p:sp>
        <p:nvSpPr>
          <p:cNvPr id="25603" name="Rectangle 3"/>
          <p:cNvSpPr>
            <a:spLocks noGrp="1" noChangeArrowheads="1"/>
          </p:cNvSpPr>
          <p:nvPr>
            <p:ph idx="1"/>
          </p:nvPr>
        </p:nvSpPr>
        <p:spPr>
          <a:xfrm>
            <a:off x="886289" y="2366169"/>
            <a:ext cx="4333783" cy="3727127"/>
          </a:xfrm>
        </p:spPr>
        <p:txBody>
          <a:bodyPr/>
          <a:lstStyle/>
          <a:p>
            <a:pPr algn="ctr">
              <a:buFontTx/>
              <a:buNone/>
            </a:pPr>
            <a:endParaRPr lang="en-AU" sz="900" dirty="0"/>
          </a:p>
          <a:p>
            <a:pPr>
              <a:buFont typeface="Arial" panose="020B0604020202020204" pitchFamily="34" charset="0"/>
              <a:buChar char="•"/>
            </a:pPr>
            <a:r>
              <a:rPr lang="en-AU" sz="2400" dirty="0"/>
              <a:t>The belief that one racial group is superior to all others. </a:t>
            </a:r>
          </a:p>
          <a:p>
            <a:pPr>
              <a:buFont typeface="Arial" panose="020B0604020202020204" pitchFamily="34" charset="0"/>
              <a:buChar char="•"/>
            </a:pPr>
            <a:r>
              <a:rPr lang="en-AU" sz="2400" dirty="0"/>
              <a:t>The product of ignorance, hatred and fear of difference, including differences in customs, values, religion, or appearance.</a:t>
            </a:r>
          </a:p>
          <a:p>
            <a:pPr>
              <a:buNone/>
            </a:pPr>
            <a:endParaRPr lang="en-AU" sz="2000" dirty="0"/>
          </a:p>
          <a:p>
            <a:pPr>
              <a:buFontTx/>
              <a:buNone/>
            </a:pPr>
            <a:endParaRPr lang="en-AU" sz="2000" i="1" dirty="0"/>
          </a:p>
        </p:txBody>
      </p:sp>
      <p:sp>
        <p:nvSpPr>
          <p:cNvPr id="25604" name="Text Box 15"/>
          <p:cNvSpPr txBox="1">
            <a:spLocks noChangeArrowheads="1"/>
          </p:cNvSpPr>
          <p:nvPr/>
        </p:nvSpPr>
        <p:spPr bwMode="auto">
          <a:xfrm>
            <a:off x="519113" y="2368550"/>
            <a:ext cx="236537" cy="366713"/>
          </a:xfrm>
          <a:prstGeom prst="rect">
            <a:avLst/>
          </a:prstGeom>
          <a:noFill/>
          <a:ln w="9525">
            <a:noFill/>
            <a:miter lim="800000"/>
            <a:headEnd/>
            <a:tailEnd/>
          </a:ln>
        </p:spPr>
        <p:txBody>
          <a:bodyPr>
            <a:spAutoFit/>
          </a:bodyPr>
          <a:lstStyle/>
          <a:p>
            <a:pPr algn="l" eaLnBrk="0" hangingPunct="0"/>
            <a:endParaRPr lang="en-US" sz="1800">
              <a:latin typeface="Arial" charset="0"/>
            </a:endParaRPr>
          </a:p>
        </p:txBody>
      </p:sp>
      <p:sp>
        <p:nvSpPr>
          <p:cNvPr id="25605" name="Text Box 17"/>
          <p:cNvSpPr txBox="1">
            <a:spLocks noChangeArrowheads="1"/>
          </p:cNvSpPr>
          <p:nvPr/>
        </p:nvSpPr>
        <p:spPr bwMode="auto">
          <a:xfrm>
            <a:off x="8440738" y="2439988"/>
            <a:ext cx="184150" cy="366712"/>
          </a:xfrm>
          <a:prstGeom prst="rect">
            <a:avLst/>
          </a:prstGeom>
          <a:noFill/>
          <a:ln w="9525">
            <a:noFill/>
            <a:miter lim="800000"/>
            <a:headEnd/>
            <a:tailEnd/>
          </a:ln>
        </p:spPr>
        <p:txBody>
          <a:bodyPr wrap="none">
            <a:spAutoFit/>
          </a:bodyPr>
          <a:lstStyle/>
          <a:p>
            <a:pPr algn="l" eaLnBrk="0" hangingPunct="0"/>
            <a:endParaRPr lang="en-US" sz="1800">
              <a:latin typeface="Arial" charset="0"/>
            </a:endParaRPr>
          </a:p>
        </p:txBody>
      </p:sp>
      <p:pic>
        <p:nvPicPr>
          <p:cNvPr id="25606" name="Picture 5" descr="http://www.textually.org/textually/archives/images/set2/0,10114,5085615,00.jpg"/>
          <p:cNvPicPr>
            <a:picLocks noChangeAspect="1" noChangeArrowheads="1"/>
          </p:cNvPicPr>
          <p:nvPr/>
        </p:nvPicPr>
        <p:blipFill>
          <a:blip r:embed="rId2" cstate="print"/>
          <a:srcRect/>
          <a:stretch>
            <a:fillRect/>
          </a:stretch>
        </p:blipFill>
        <p:spPr bwMode="auto">
          <a:xfrm>
            <a:off x="5369846" y="2407346"/>
            <a:ext cx="3171417" cy="2825601"/>
          </a:xfrm>
          <a:prstGeom prst="rect">
            <a:avLst/>
          </a:prstGeom>
          <a:noFill/>
          <a:ln w="9525">
            <a:noFill/>
            <a:miter lim="800000"/>
            <a:headEnd/>
            <a:tailEnd/>
          </a:ln>
        </p:spPr>
      </p:pic>
    </p:spTree>
    <p:extLst>
      <p:ext uri="{BB962C8B-B14F-4D97-AF65-F5344CB8AC3E}">
        <p14:creationId xmlns:p14="http://schemas.microsoft.com/office/powerpoint/2010/main" val="1066003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27584" y="1188513"/>
            <a:ext cx="7498080" cy="1143000"/>
          </a:xfrm>
        </p:spPr>
        <p:txBody>
          <a:bodyPr>
            <a:normAutofit/>
          </a:bodyPr>
          <a:lstStyle/>
          <a:p>
            <a:pPr algn="ctr" eaLnBrk="1" hangingPunct="1"/>
            <a:r>
              <a:rPr lang="en-AU" sz="3200" b="1" dirty="0">
                <a:solidFill>
                  <a:schemeClr val="tx1"/>
                </a:solidFill>
              </a:rPr>
              <a:t>After class…</a:t>
            </a:r>
          </a:p>
        </p:txBody>
      </p:sp>
      <p:sp>
        <p:nvSpPr>
          <p:cNvPr id="26627" name="Content Placeholder 2"/>
          <p:cNvSpPr>
            <a:spLocks noGrp="1"/>
          </p:cNvSpPr>
          <p:nvPr>
            <p:ph idx="1"/>
          </p:nvPr>
        </p:nvSpPr>
        <p:spPr>
          <a:xfrm>
            <a:off x="980848" y="2348880"/>
            <a:ext cx="7560840" cy="3096344"/>
          </a:xfrm>
        </p:spPr>
        <p:txBody>
          <a:bodyPr>
            <a:normAutofit/>
          </a:bodyPr>
          <a:lstStyle/>
          <a:p>
            <a:pPr marL="0" indent="0" eaLnBrk="1" hangingPunct="1">
              <a:buNone/>
            </a:pPr>
            <a:r>
              <a:rPr lang="en-AU" sz="2800" dirty="0"/>
              <a:t>Write down one stereotype, when and where you learned it, who taught it to you, and how it might have affected your attitude and behaviour.  How true is this stereotype? Has it changed over the past years or has it remained the same? Why?</a:t>
            </a:r>
          </a:p>
          <a:p>
            <a:pPr eaLnBrk="1" hangingPunct="1">
              <a:buFontTx/>
              <a:buNone/>
            </a:pPr>
            <a:endParaRPr lang="en-AU" sz="2000" dirty="0"/>
          </a:p>
        </p:txBody>
      </p:sp>
    </p:spTree>
    <p:extLst>
      <p:ext uri="{BB962C8B-B14F-4D97-AF65-F5344CB8AC3E}">
        <p14:creationId xmlns:p14="http://schemas.microsoft.com/office/powerpoint/2010/main" val="1574613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7" y="1164547"/>
            <a:ext cx="7220024" cy="1112326"/>
          </a:xfrm>
        </p:spPr>
        <p:txBody>
          <a:bodyPr>
            <a:normAutofit/>
          </a:bodyPr>
          <a:lstStyle/>
          <a:p>
            <a:r>
              <a:rPr lang="en-AU" sz="3200" b="1" dirty="0"/>
              <a:t>Next week…</a:t>
            </a:r>
          </a:p>
        </p:txBody>
      </p:sp>
      <p:sp>
        <p:nvSpPr>
          <p:cNvPr id="3" name="Content Placeholder 2"/>
          <p:cNvSpPr>
            <a:spLocks noGrp="1"/>
          </p:cNvSpPr>
          <p:nvPr>
            <p:ph idx="1"/>
          </p:nvPr>
        </p:nvSpPr>
        <p:spPr>
          <a:xfrm>
            <a:off x="755577" y="2420888"/>
            <a:ext cx="7364041" cy="3444997"/>
          </a:xfrm>
        </p:spPr>
        <p:txBody>
          <a:bodyPr>
            <a:normAutofit/>
          </a:bodyPr>
          <a:lstStyle/>
          <a:p>
            <a:r>
              <a:rPr lang="en-AU" sz="2800" dirty="0"/>
              <a:t>In Week 5, we will discuss various ways in which media bring about change to society and culture. </a:t>
            </a:r>
          </a:p>
        </p:txBody>
      </p:sp>
    </p:spTree>
    <p:extLst>
      <p:ext uri="{BB962C8B-B14F-4D97-AF65-F5344CB8AC3E}">
        <p14:creationId xmlns:p14="http://schemas.microsoft.com/office/powerpoint/2010/main" val="1493710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045013"/>
            <a:ext cx="6798734" cy="1303867"/>
          </a:xfrm>
        </p:spPr>
        <p:txBody>
          <a:bodyPr>
            <a:normAutofit/>
          </a:bodyPr>
          <a:lstStyle/>
          <a:p>
            <a:r>
              <a:rPr lang="en-AU" sz="3200" b="1" dirty="0"/>
              <a:t>Learning objectives</a:t>
            </a:r>
          </a:p>
        </p:txBody>
      </p:sp>
      <p:sp>
        <p:nvSpPr>
          <p:cNvPr id="3" name="Content Placeholder 2"/>
          <p:cNvSpPr>
            <a:spLocks noGrp="1"/>
          </p:cNvSpPr>
          <p:nvPr>
            <p:ph idx="1"/>
          </p:nvPr>
        </p:nvSpPr>
        <p:spPr>
          <a:xfrm>
            <a:off x="899592" y="2348880"/>
            <a:ext cx="7776864" cy="3024336"/>
          </a:xfrm>
        </p:spPr>
        <p:txBody>
          <a:bodyPr/>
          <a:lstStyle/>
          <a:p>
            <a:pPr marL="0" indent="0">
              <a:buNone/>
            </a:pPr>
            <a:r>
              <a:rPr lang="en-AU" sz="2800" dirty="0"/>
              <a:t>At the end of this lecture, you should be able to:</a:t>
            </a:r>
          </a:p>
          <a:p>
            <a:pPr lvl="0"/>
            <a:r>
              <a:rPr lang="en-AU" dirty="0"/>
              <a:t>Understand the processes of perception and social categorisation.</a:t>
            </a:r>
          </a:p>
          <a:p>
            <a:pPr lvl="0"/>
            <a:r>
              <a:rPr lang="en-US" dirty="0"/>
              <a:t>Identify the influence of stereotypes, racism, and ethnocentrism on intercultural communication</a:t>
            </a:r>
            <a:r>
              <a:rPr lang="en-AU" dirty="0"/>
              <a:t>.</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1236812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15616" y="228600"/>
            <a:ext cx="7498080" cy="1143000"/>
          </a:xfrm>
        </p:spPr>
        <p:txBody>
          <a:bodyPr/>
          <a:lstStyle/>
          <a:p>
            <a:pPr algn="ctr"/>
            <a:r>
              <a:rPr lang="en-US" sz="2400" b="1" dirty="0"/>
              <a:t> </a:t>
            </a:r>
            <a:endParaRPr lang="en-AU" sz="2400" b="1" dirty="0"/>
          </a:p>
        </p:txBody>
      </p:sp>
      <p:pic>
        <p:nvPicPr>
          <p:cNvPr id="6168" name="Picture 24" descr="Radiating from inside"/>
          <p:cNvPicPr>
            <a:picLocks noChangeAspect="1" noChangeArrowheads="1"/>
          </p:cNvPicPr>
          <p:nvPr/>
        </p:nvPicPr>
        <p:blipFill>
          <a:blip r:embed="rId2"/>
          <a:srcRect/>
          <a:stretch>
            <a:fillRect/>
          </a:stretch>
        </p:blipFill>
        <p:spPr bwMode="auto">
          <a:xfrm>
            <a:off x="4398963" y="-593725"/>
            <a:ext cx="2476500" cy="1238250"/>
          </a:xfrm>
          <a:prstGeom prst="rect">
            <a:avLst/>
          </a:prstGeom>
          <a:noFill/>
        </p:spPr>
      </p:pic>
      <p:pic>
        <p:nvPicPr>
          <p:cNvPr id="6170" name="Picture 26" descr="Radiating from inside"/>
          <p:cNvPicPr>
            <a:picLocks noChangeAspect="1" noChangeArrowheads="1"/>
          </p:cNvPicPr>
          <p:nvPr/>
        </p:nvPicPr>
        <p:blipFill>
          <a:blip r:embed="rId2"/>
          <a:srcRect/>
          <a:stretch>
            <a:fillRect/>
          </a:stretch>
        </p:blipFill>
        <p:spPr bwMode="auto">
          <a:xfrm>
            <a:off x="4398963" y="-593725"/>
            <a:ext cx="2476500" cy="1238250"/>
          </a:xfrm>
          <a:prstGeom prst="rect">
            <a:avLst/>
          </a:prstGeom>
          <a:noFill/>
        </p:spPr>
      </p:pic>
      <p:sp>
        <p:nvSpPr>
          <p:cNvPr id="6171" name="Rectangle 27"/>
          <p:cNvSpPr>
            <a:spLocks noChangeArrowheads="1"/>
          </p:cNvSpPr>
          <p:nvPr/>
        </p:nvSpPr>
        <p:spPr bwMode="auto">
          <a:xfrm>
            <a:off x="0" y="-125343"/>
            <a:ext cx="184731" cy="707886"/>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AU" sz="2000" b="0" i="0" u="none" strike="noStrike" cap="none" normalizeH="0" baseline="0" dirty="0">
                <a:ln>
                  <a:noFill/>
                </a:ln>
                <a:solidFill>
                  <a:schemeClr val="tx1"/>
                </a:solidFill>
                <a:effectLst/>
                <a:latin typeface="Century Schoolbook" pitchFamily="18" charset="0"/>
                <a:cs typeface="Times New Roman" pitchFamily="18" charset="0"/>
              </a:rPr>
            </a:br>
            <a:endParaRPr kumimoji="0" lang="en-AU" sz="2000" b="0" i="0" u="none" strike="noStrike" cap="none" normalizeH="0" baseline="0" dirty="0">
              <a:ln>
                <a:noFill/>
              </a:ln>
              <a:solidFill>
                <a:schemeClr val="tx1"/>
              </a:solidFill>
              <a:effectLst/>
              <a:latin typeface="Century Schoolbook" pitchFamily="18" charset="0"/>
              <a:cs typeface="Times New Roman" pitchFamily="18" charset="0"/>
            </a:endParaRPr>
          </a:p>
        </p:txBody>
      </p:sp>
      <p:graphicFrame>
        <p:nvGraphicFramePr>
          <p:cNvPr id="2" name="Object 1"/>
          <p:cNvGraphicFramePr>
            <a:graphicFrameLocks noGrp="1" noChangeAspect="1"/>
          </p:cNvGraphicFramePr>
          <p:nvPr>
            <p:extLst>
              <p:ext uri="{D42A27DB-BD31-4B8C-83A1-F6EECF244321}">
                <p14:modId xmlns:p14="http://schemas.microsoft.com/office/powerpoint/2010/main" val="3448621350"/>
              </p:ext>
            </p:extLst>
          </p:nvPr>
        </p:nvGraphicFramePr>
        <p:xfrm>
          <a:off x="2267744" y="1466850"/>
          <a:ext cx="3956609" cy="4801692"/>
        </p:xfrm>
        <a:graphic>
          <a:graphicData uri="http://schemas.openxmlformats.org/presentationml/2006/ole">
            <mc:AlternateContent xmlns:mc="http://schemas.openxmlformats.org/markup-compatibility/2006">
              <mc:Choice xmlns:v="urn:schemas-microsoft-com:vml" Requires="v">
                <p:oleObj name="Document" r:id="rId3" imgW="2353056" imgH="3334512" progId="Word.Document.8">
                  <p:embed/>
                </p:oleObj>
              </mc:Choice>
              <mc:Fallback>
                <p:oleObj name="Document" r:id="rId3" imgW="2353056" imgH="3334512" progId="Word.Document.8">
                  <p:embed/>
                  <p:pic>
                    <p:nvPicPr>
                      <p:cNvPr id="2" name="Object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1466850"/>
                        <a:ext cx="3956609" cy="4801692"/>
                      </a:xfrm>
                      <a:prstGeom prst="rect">
                        <a:avLst/>
                      </a:prstGeom>
                      <a:noFill/>
                      <a:ln>
                        <a:noFill/>
                      </a:ln>
                      <a:effectLst/>
                    </p:spPr>
                  </p:pic>
                </p:oleObj>
              </mc:Fallback>
            </mc:AlternateContent>
          </a:graphicData>
        </a:graphic>
      </p:graphicFrame>
      <p:sp>
        <p:nvSpPr>
          <p:cNvPr id="3" name="TextBox 2"/>
          <p:cNvSpPr txBox="1"/>
          <p:nvPr/>
        </p:nvSpPr>
        <p:spPr>
          <a:xfrm>
            <a:off x="2267744" y="800100"/>
            <a:ext cx="4607719" cy="461665"/>
          </a:xfrm>
          <a:prstGeom prst="rect">
            <a:avLst/>
          </a:prstGeom>
          <a:noFill/>
        </p:spPr>
        <p:txBody>
          <a:bodyPr wrap="square" rtlCol="0">
            <a:spAutoFit/>
          </a:bodyPr>
          <a:lstStyle/>
          <a:p>
            <a:pPr algn="ctr"/>
            <a:r>
              <a:rPr lang="en-US" sz="2400" b="1" dirty="0">
                <a:latin typeface="+mn-lt"/>
              </a:rPr>
              <a:t>An old or young woman? </a:t>
            </a:r>
            <a:endParaRPr lang="en-AU" sz="2400" b="1" dirty="0">
              <a:latin typeface="+mn-lt"/>
            </a:endParaRPr>
          </a:p>
        </p:txBody>
      </p:sp>
      <p:sp>
        <p:nvSpPr>
          <p:cNvPr id="5" name="Content Placeholder 4"/>
          <p:cNvSpPr>
            <a:spLocks noGrp="1"/>
          </p:cNvSpPr>
          <p:nvPr>
            <p:ph idx="1"/>
          </p:nvPr>
        </p:nvSpPr>
        <p:spPr/>
        <p:txBody>
          <a:bodyPr/>
          <a:lstStyle/>
          <a:p>
            <a:endParaRPr lang="en-AU" dirty="0"/>
          </a:p>
        </p:txBody>
      </p:sp>
    </p:spTree>
    <p:extLst>
      <p:ext uri="{BB962C8B-B14F-4D97-AF65-F5344CB8AC3E}">
        <p14:creationId xmlns:p14="http://schemas.microsoft.com/office/powerpoint/2010/main" val="4507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71600" y="1027615"/>
            <a:ext cx="6798734" cy="1303867"/>
          </a:xfrm>
        </p:spPr>
        <p:txBody>
          <a:bodyPr>
            <a:normAutofit/>
          </a:bodyPr>
          <a:lstStyle/>
          <a:p>
            <a:pPr algn="ctr"/>
            <a:r>
              <a:rPr lang="en-AU" sz="3200" b="1" dirty="0">
                <a:solidFill>
                  <a:schemeClr val="tx1"/>
                </a:solidFill>
              </a:rPr>
              <a:t>The nature of human perception</a:t>
            </a:r>
          </a:p>
        </p:txBody>
      </p:sp>
      <p:sp>
        <p:nvSpPr>
          <p:cNvPr id="4099" name="Rectangle 3"/>
          <p:cNvSpPr>
            <a:spLocks noGrp="1" noChangeArrowheads="1"/>
          </p:cNvSpPr>
          <p:nvPr>
            <p:ph idx="1"/>
          </p:nvPr>
        </p:nvSpPr>
        <p:spPr>
          <a:xfrm>
            <a:off x="971600" y="2348880"/>
            <a:ext cx="7848872" cy="3816424"/>
          </a:xfrm>
        </p:spPr>
        <p:txBody>
          <a:bodyPr/>
          <a:lstStyle/>
          <a:p>
            <a:pPr>
              <a:buFont typeface="Arial" panose="020B0604020202020204" pitchFamily="34" charset="0"/>
              <a:buChar char="•"/>
            </a:pPr>
            <a:r>
              <a:rPr lang="en-AU" sz="2400" dirty="0"/>
              <a:t>We respond to sensory stimuli by selecting, organising and interpreting them and from them we create a meaningful picture of “our” world.</a:t>
            </a:r>
          </a:p>
          <a:p>
            <a:pPr>
              <a:buFont typeface="Arial" panose="020B0604020202020204" pitchFamily="34" charset="0"/>
              <a:buChar char="•"/>
            </a:pPr>
            <a:r>
              <a:rPr lang="en-AU" sz="2400" dirty="0"/>
              <a:t>The process of human information processing is referred to as </a:t>
            </a:r>
            <a:r>
              <a:rPr lang="en-AU" sz="2400" i="1" dirty="0"/>
              <a:t>perception</a:t>
            </a:r>
            <a:r>
              <a:rPr lang="en-AU" sz="2400" dirty="0"/>
              <a:t>. It explains how we see or sense things around us. </a:t>
            </a:r>
          </a:p>
          <a:p>
            <a:pPr>
              <a:buFont typeface="Arial" panose="020B0604020202020204" pitchFamily="34" charset="0"/>
              <a:buChar char="•"/>
            </a:pPr>
            <a:endParaRPr lang="en-AU" sz="2000" dirty="0"/>
          </a:p>
        </p:txBody>
      </p:sp>
    </p:spTree>
    <p:extLst>
      <p:ext uri="{BB962C8B-B14F-4D97-AF65-F5344CB8AC3E}">
        <p14:creationId xmlns:p14="http://schemas.microsoft.com/office/powerpoint/2010/main" val="503847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24744"/>
            <a:ext cx="7498080" cy="1143000"/>
          </a:xfrm>
        </p:spPr>
        <p:txBody>
          <a:bodyPr>
            <a:normAutofit/>
          </a:bodyPr>
          <a:lstStyle/>
          <a:p>
            <a:pPr algn="ctr"/>
            <a:r>
              <a:rPr lang="en-US" sz="2800" b="1" dirty="0">
                <a:solidFill>
                  <a:schemeClr val="tx1"/>
                </a:solidFill>
              </a:rPr>
              <a:t>The perception process</a:t>
            </a:r>
            <a:endParaRPr lang="en-AU" sz="2800" b="1" dirty="0">
              <a:solidFill>
                <a:schemeClr val="tx1"/>
              </a:solidFill>
            </a:endParaRPr>
          </a:p>
        </p:txBody>
      </p:sp>
      <p:sp>
        <p:nvSpPr>
          <p:cNvPr id="3" name="Content Placeholder 2"/>
          <p:cNvSpPr>
            <a:spLocks noGrp="1"/>
          </p:cNvSpPr>
          <p:nvPr>
            <p:ph idx="1"/>
          </p:nvPr>
        </p:nvSpPr>
        <p:spPr>
          <a:xfrm>
            <a:off x="4139952" y="2406596"/>
            <a:ext cx="3960440" cy="2908904"/>
          </a:xfrm>
        </p:spPr>
        <p:txBody>
          <a:bodyPr>
            <a:normAutofit/>
          </a:bodyPr>
          <a:lstStyle/>
          <a:p>
            <a:pPr>
              <a:buFont typeface="Arial" panose="020B0604020202020204" pitchFamily="34" charset="0"/>
              <a:buChar char="•"/>
            </a:pPr>
            <a:r>
              <a:rPr lang="en-US" sz="2400" dirty="0"/>
              <a:t>Not always based on true pictures of reality.</a:t>
            </a:r>
          </a:p>
          <a:p>
            <a:pPr>
              <a:buFont typeface="Arial" panose="020B0604020202020204" pitchFamily="34" charset="0"/>
              <a:buChar char="•"/>
            </a:pPr>
            <a:r>
              <a:rPr lang="en-US" sz="2400" dirty="0"/>
              <a:t>We behave as though our perceptions are real.</a:t>
            </a:r>
          </a:p>
          <a:p>
            <a:pPr>
              <a:buFont typeface="Arial" panose="020B0604020202020204" pitchFamily="34" charset="0"/>
              <a:buChar char="•"/>
            </a:pPr>
            <a:r>
              <a:rPr lang="en-US" sz="2400" dirty="0"/>
              <a:t>Influenced by our prior knowledge and experience.</a:t>
            </a:r>
          </a:p>
          <a:p>
            <a:endParaRPr lang="en-AU"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636912"/>
            <a:ext cx="3378034" cy="1872208"/>
          </a:xfrm>
          <a:prstGeom prst="rect">
            <a:avLst/>
          </a:prstGeom>
        </p:spPr>
      </p:pic>
    </p:spTree>
    <p:extLst>
      <p:ext uri="{BB962C8B-B14F-4D97-AF65-F5344CB8AC3E}">
        <p14:creationId xmlns:p14="http://schemas.microsoft.com/office/powerpoint/2010/main" val="1491326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75649" y="836712"/>
            <a:ext cx="7024744" cy="792088"/>
          </a:xfrm>
        </p:spPr>
        <p:txBody>
          <a:bodyPr>
            <a:normAutofit fontScale="90000"/>
          </a:bodyPr>
          <a:lstStyle/>
          <a:p>
            <a:pPr algn="ctr"/>
            <a:br>
              <a:rPr lang="en-AU" sz="2400" b="1" dirty="0"/>
            </a:br>
            <a:r>
              <a:rPr lang="en-AU" sz="3600" b="1" dirty="0">
                <a:solidFill>
                  <a:schemeClr val="tx1"/>
                </a:solidFill>
                <a:latin typeface="+mn-lt"/>
              </a:rPr>
              <a:t>Stages of perception</a:t>
            </a:r>
          </a:p>
        </p:txBody>
      </p:sp>
      <p:sp>
        <p:nvSpPr>
          <p:cNvPr id="7171" name="Rectangle 3"/>
          <p:cNvSpPr>
            <a:spLocks noGrp="1" noChangeArrowheads="1"/>
          </p:cNvSpPr>
          <p:nvPr>
            <p:ph idx="1"/>
          </p:nvPr>
        </p:nvSpPr>
        <p:spPr>
          <a:xfrm>
            <a:off x="3563888" y="2371333"/>
            <a:ext cx="4752528" cy="3600400"/>
          </a:xfrm>
        </p:spPr>
        <p:txBody>
          <a:bodyPr>
            <a:normAutofit fontScale="92500"/>
          </a:bodyPr>
          <a:lstStyle/>
          <a:p>
            <a:pPr>
              <a:buFont typeface="Wingdings" panose="05000000000000000000" pitchFamily="2" charset="2"/>
              <a:buChar char="§"/>
            </a:pPr>
            <a:r>
              <a:rPr lang="en-AU" sz="2400" dirty="0"/>
              <a:t> </a:t>
            </a:r>
            <a:r>
              <a:rPr lang="en-AU" sz="2400" i="1" dirty="0">
                <a:solidFill>
                  <a:schemeClr val="tx1"/>
                </a:solidFill>
              </a:rPr>
              <a:t>Selection</a:t>
            </a:r>
            <a:r>
              <a:rPr lang="en-AU" sz="2400" dirty="0">
                <a:solidFill>
                  <a:schemeClr val="tx1"/>
                </a:solidFill>
              </a:rPr>
              <a:t>: Information is received via the senses and attended to by the brain. </a:t>
            </a:r>
          </a:p>
          <a:p>
            <a:pPr>
              <a:buFont typeface="Wingdings" panose="05000000000000000000" pitchFamily="2" charset="2"/>
              <a:buChar char="§"/>
            </a:pPr>
            <a:r>
              <a:rPr lang="en-AU" sz="2400" dirty="0">
                <a:solidFill>
                  <a:schemeClr val="tx1"/>
                </a:solidFill>
              </a:rPr>
              <a:t> </a:t>
            </a:r>
            <a:r>
              <a:rPr lang="en-AU" sz="2400" i="1" dirty="0">
                <a:solidFill>
                  <a:schemeClr val="tx1"/>
                </a:solidFill>
              </a:rPr>
              <a:t>Categorisation</a:t>
            </a:r>
            <a:r>
              <a:rPr lang="en-AU" sz="2400" dirty="0">
                <a:solidFill>
                  <a:schemeClr val="tx1"/>
                </a:solidFill>
              </a:rPr>
              <a:t>: The process of ordering the environment by grouping persons, objects and events on the basis of their similarities.</a:t>
            </a:r>
          </a:p>
          <a:p>
            <a:pPr>
              <a:buFont typeface="Wingdings" panose="05000000000000000000" pitchFamily="2" charset="2"/>
              <a:buChar char="§"/>
            </a:pPr>
            <a:r>
              <a:rPr lang="en-AU" sz="2400" i="1" dirty="0">
                <a:solidFill>
                  <a:schemeClr val="tx1"/>
                </a:solidFill>
              </a:rPr>
              <a:t>Interpretation</a:t>
            </a:r>
            <a:r>
              <a:rPr lang="en-AU" sz="2400" dirty="0">
                <a:solidFill>
                  <a:schemeClr val="tx1"/>
                </a:solidFill>
              </a:rPr>
              <a:t>: Attachment of meaning to data obtained through the sensory organs. </a:t>
            </a:r>
          </a:p>
        </p:txBody>
      </p:sp>
      <p:pic>
        <p:nvPicPr>
          <p:cNvPr id="3074"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348880"/>
            <a:ext cx="2606975" cy="2592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072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827584" y="629816"/>
            <a:ext cx="7170737" cy="1143000"/>
          </a:xfrm>
        </p:spPr>
        <p:txBody>
          <a:bodyPr anchor="ctr"/>
          <a:lstStyle/>
          <a:p>
            <a:pPr algn="ctr"/>
            <a:br>
              <a:rPr lang="en-AU" sz="1400" b="1" dirty="0"/>
            </a:br>
            <a:br>
              <a:rPr lang="en-AU" sz="1400" b="1" dirty="0"/>
            </a:br>
            <a:r>
              <a:rPr lang="en-AU" sz="2800" b="1" dirty="0" err="1">
                <a:solidFill>
                  <a:schemeClr val="accent2">
                    <a:lumMod val="75000"/>
                  </a:schemeClr>
                </a:solidFill>
                <a:latin typeface="+mn-lt"/>
              </a:rPr>
              <a:t>Ingroups</a:t>
            </a:r>
            <a:r>
              <a:rPr lang="en-AU" sz="2800" b="1" dirty="0">
                <a:solidFill>
                  <a:schemeClr val="accent2">
                    <a:lumMod val="75000"/>
                  </a:schemeClr>
                </a:solidFill>
                <a:latin typeface="+mn-lt"/>
              </a:rPr>
              <a:t> and </a:t>
            </a:r>
            <a:r>
              <a:rPr lang="en-AU" sz="2800" b="1" dirty="0" err="1">
                <a:solidFill>
                  <a:schemeClr val="accent2">
                    <a:lumMod val="75000"/>
                  </a:schemeClr>
                </a:solidFill>
                <a:latin typeface="+mn-lt"/>
              </a:rPr>
              <a:t>outgroups</a:t>
            </a:r>
            <a:endParaRPr lang="en-AU" sz="2800" b="1" dirty="0">
              <a:solidFill>
                <a:schemeClr val="accent2">
                  <a:lumMod val="75000"/>
                </a:schemeClr>
              </a:solidFill>
              <a:latin typeface="+mn-lt"/>
            </a:endParaRPr>
          </a:p>
        </p:txBody>
      </p:sp>
      <p:sp>
        <p:nvSpPr>
          <p:cNvPr id="9219" name="Rectangle 3"/>
          <p:cNvSpPr>
            <a:spLocks noGrp="1" noChangeArrowheads="1"/>
          </p:cNvSpPr>
          <p:nvPr>
            <p:ph type="body" idx="4294967295"/>
          </p:nvPr>
        </p:nvSpPr>
        <p:spPr>
          <a:xfrm>
            <a:off x="820874" y="1988840"/>
            <a:ext cx="7567549" cy="3240360"/>
          </a:xfrm>
        </p:spPr>
        <p:txBody>
          <a:bodyPr>
            <a:noAutofit/>
          </a:bodyPr>
          <a:lstStyle/>
          <a:p>
            <a:pPr>
              <a:buFont typeface="Arial" panose="020B0604020202020204" pitchFamily="34" charset="0"/>
              <a:buChar char="•"/>
            </a:pPr>
            <a:r>
              <a:rPr lang="en-US" altLang="zh-CN" sz="2400" i="1" dirty="0" err="1">
                <a:ea typeface="SimSun" pitchFamily="2" charset="-122"/>
              </a:rPr>
              <a:t>Ingroup</a:t>
            </a:r>
            <a:r>
              <a:rPr lang="en-US" altLang="zh-CN" sz="2400" dirty="0">
                <a:ea typeface="SimSun" pitchFamily="2" charset="-122"/>
              </a:rPr>
              <a:t> (us) represents a special class of membership group </a:t>
            </a:r>
            <a:r>
              <a:rPr lang="en-US" altLang="zh-CN" sz="2400" dirty="0" err="1">
                <a:ea typeface="SimSun" pitchFamily="2" charset="-122"/>
              </a:rPr>
              <a:t>characterised</a:t>
            </a:r>
            <a:r>
              <a:rPr lang="en-US" altLang="zh-CN" sz="2400" dirty="0">
                <a:ea typeface="SimSun" pitchFamily="2" charset="-122"/>
              </a:rPr>
              <a:t> by internal cohesiveness among its members.  </a:t>
            </a:r>
          </a:p>
          <a:p>
            <a:pPr>
              <a:buFont typeface="Arial" panose="020B0604020202020204" pitchFamily="34" charset="0"/>
              <a:buChar char="•"/>
            </a:pPr>
            <a:r>
              <a:rPr lang="en-US" altLang="zh-CN" sz="2400" i="1" dirty="0">
                <a:ea typeface="SimSun" pitchFamily="2" charset="-122"/>
              </a:rPr>
              <a:t>Outgroup</a:t>
            </a:r>
            <a:r>
              <a:rPr lang="en-US" altLang="zh-CN" sz="2400" dirty="0">
                <a:ea typeface="SimSun" pitchFamily="2" charset="-122"/>
              </a:rPr>
              <a:t> (them) is a group whose attributes are dissimilar from those of the ingroup. </a:t>
            </a:r>
          </a:p>
          <a:p>
            <a:pPr>
              <a:buFont typeface="Arial" panose="020B0604020202020204" pitchFamily="34" charset="0"/>
              <a:buChar char="•"/>
            </a:pPr>
            <a:r>
              <a:rPr lang="en-US" sz="2400" dirty="0">
                <a:ea typeface="SimSun" pitchFamily="2" charset="-122"/>
              </a:rPr>
              <a:t>People tend to </a:t>
            </a:r>
            <a:r>
              <a:rPr lang="en-AU" sz="2400" dirty="0">
                <a:effectLst/>
                <a:ea typeface="SimSun" panose="02010600030101010101" pitchFamily="2" charset="-122"/>
              </a:rPr>
              <a:t>see members of outgroups as “all alike</a:t>
            </a:r>
            <a:r>
              <a:rPr lang="en-AU" sz="2400" dirty="0">
                <a:ea typeface="SimSun" panose="02010600030101010101" pitchFamily="2" charset="-122"/>
              </a:rPr>
              <a:t>”</a:t>
            </a:r>
            <a:r>
              <a:rPr lang="en-AU" sz="2400" dirty="0">
                <a:effectLst/>
                <a:ea typeface="SimSun" panose="02010600030101010101" pitchFamily="2" charset="-122"/>
              </a:rPr>
              <a:t>, without recognising the individual differences that we appreciate in ingroup members; this is called the </a:t>
            </a:r>
            <a:r>
              <a:rPr lang="en-AU" sz="2400" i="1" dirty="0">
                <a:effectLst/>
                <a:ea typeface="SimSun" panose="02010600030101010101" pitchFamily="2" charset="-122"/>
              </a:rPr>
              <a:t>outgroup homogeneity effect</a:t>
            </a:r>
            <a:r>
              <a:rPr lang="en-AU" sz="2400" dirty="0">
                <a:effectLst/>
                <a:ea typeface="SimSun" panose="02010600030101010101" pitchFamily="2" charset="-122"/>
              </a:rPr>
              <a:t>. </a:t>
            </a:r>
            <a:endParaRPr lang="en-US" altLang="zh-CN" sz="2400" dirty="0">
              <a:ea typeface="SimSun" pitchFamily="2" charset="-122"/>
            </a:endParaRPr>
          </a:p>
          <a:p>
            <a:pPr>
              <a:buFont typeface="Wingdings" pitchFamily="2" charset="2"/>
              <a:buChar char="v"/>
            </a:pPr>
            <a:endParaRPr lang="en-US" sz="2400" dirty="0">
              <a:ea typeface="SimSun" pitchFamily="2" charset="-122"/>
            </a:endParaRPr>
          </a:p>
          <a:p>
            <a:pPr>
              <a:buNone/>
            </a:pPr>
            <a:r>
              <a:rPr lang="en-US" sz="2400" dirty="0"/>
              <a:t>	</a:t>
            </a:r>
            <a:endParaRPr lang="en-AU" sz="2400" dirty="0"/>
          </a:p>
        </p:txBody>
      </p:sp>
    </p:spTree>
    <p:extLst>
      <p:ext uri="{BB962C8B-B14F-4D97-AF65-F5344CB8AC3E}">
        <p14:creationId xmlns:p14="http://schemas.microsoft.com/office/powerpoint/2010/main" val="1910369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017567"/>
            <a:ext cx="6798734" cy="1303867"/>
          </a:xfrm>
        </p:spPr>
        <p:txBody>
          <a:bodyPr>
            <a:normAutofit/>
          </a:bodyPr>
          <a:lstStyle/>
          <a:p>
            <a:pPr algn="ctr"/>
            <a:r>
              <a:rPr lang="en-AU" sz="3200" b="1" dirty="0">
                <a:solidFill>
                  <a:schemeClr val="tx1"/>
                </a:solidFill>
              </a:rPr>
              <a:t>Attribution theory</a:t>
            </a:r>
          </a:p>
        </p:txBody>
      </p:sp>
      <p:sp>
        <p:nvSpPr>
          <p:cNvPr id="3" name="Content Placeholder 2"/>
          <p:cNvSpPr>
            <a:spLocks noGrp="1"/>
          </p:cNvSpPr>
          <p:nvPr>
            <p:ph idx="1"/>
          </p:nvPr>
        </p:nvSpPr>
        <p:spPr>
          <a:xfrm>
            <a:off x="878578" y="2352422"/>
            <a:ext cx="7581853" cy="3740874"/>
          </a:xfrm>
        </p:spPr>
        <p:txBody>
          <a:bodyPr>
            <a:normAutofit/>
          </a:bodyPr>
          <a:lstStyle/>
          <a:p>
            <a:pPr>
              <a:buFont typeface="Arial" panose="020B0604020202020204" pitchFamily="34" charset="0"/>
              <a:buChar char="•"/>
            </a:pPr>
            <a:r>
              <a:rPr lang="en-AU" sz="2400" dirty="0"/>
              <a:t>The theory assumes that a person seeking to understand why another person acted in a certain way may attribute one or more causes to the behaviour in question</a:t>
            </a:r>
            <a:r>
              <a:rPr lang="en-AU" sz="2400"/>
              <a:t>. </a:t>
            </a:r>
            <a:endParaRPr lang="en-AU" sz="2400" dirty="0"/>
          </a:p>
          <a:p>
            <a:pPr>
              <a:buFont typeface="Arial" panose="020B0604020202020204" pitchFamily="34" charset="0"/>
              <a:buChar char="•"/>
            </a:pPr>
            <a:r>
              <a:rPr lang="en-AU" sz="2400" dirty="0"/>
              <a:t>Internal attribution refers to the inference that a person is behaving in a certain way because of something about that person. External attribution ascribes situational causes to a person’s behaviour. </a:t>
            </a:r>
          </a:p>
          <a:p>
            <a:pPr marL="82296" indent="0">
              <a:buNone/>
            </a:pPr>
            <a:endParaRPr lang="en-AU" sz="2400" dirty="0"/>
          </a:p>
        </p:txBody>
      </p:sp>
    </p:spTree>
    <p:extLst>
      <p:ext uri="{BB962C8B-B14F-4D97-AF65-F5344CB8AC3E}">
        <p14:creationId xmlns:p14="http://schemas.microsoft.com/office/powerpoint/2010/main" val="185058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778" y="332656"/>
            <a:ext cx="7024744" cy="1080120"/>
          </a:xfrm>
        </p:spPr>
        <p:txBody>
          <a:bodyPr>
            <a:normAutofit/>
          </a:bodyPr>
          <a:lstStyle/>
          <a:p>
            <a:pPr algn="ctr"/>
            <a:r>
              <a:rPr lang="en-AU" sz="3200" b="1" dirty="0">
                <a:solidFill>
                  <a:schemeClr val="accent2">
                    <a:lumMod val="75000"/>
                  </a:schemeClr>
                </a:solidFill>
                <a:latin typeface="+mn-lt"/>
              </a:rPr>
              <a:t>Attribution theory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13756256"/>
              </p:ext>
            </p:extLst>
          </p:nvPr>
        </p:nvGraphicFramePr>
        <p:xfrm>
          <a:off x="2555776" y="2492896"/>
          <a:ext cx="5688632" cy="3312368"/>
        </p:xfrm>
        <a:graphic>
          <a:graphicData uri="http://schemas.openxmlformats.org/drawingml/2006/table">
            <a:tbl>
              <a:tblPr firstRow="1" bandRow="1">
                <a:tableStyleId>{5C22544A-7EE6-4342-B048-85BDC9FD1C3A}</a:tableStyleId>
              </a:tblPr>
              <a:tblGrid>
                <a:gridCol w="2764707">
                  <a:extLst>
                    <a:ext uri="{9D8B030D-6E8A-4147-A177-3AD203B41FA5}">
                      <a16:colId xmlns:a16="http://schemas.microsoft.com/office/drawing/2014/main" val="20000"/>
                    </a:ext>
                  </a:extLst>
                </a:gridCol>
                <a:gridCol w="2923925">
                  <a:extLst>
                    <a:ext uri="{9D8B030D-6E8A-4147-A177-3AD203B41FA5}">
                      <a16:colId xmlns:a16="http://schemas.microsoft.com/office/drawing/2014/main" val="20001"/>
                    </a:ext>
                  </a:extLst>
                </a:gridCol>
              </a:tblGrid>
              <a:tr h="1656184">
                <a:tc>
                  <a:txBody>
                    <a:bodyPr/>
                    <a:lstStyle/>
                    <a:p>
                      <a:pPr algn="ctr"/>
                      <a:r>
                        <a:rPr lang="en-AU" sz="2000" b="1" dirty="0">
                          <a:solidFill>
                            <a:schemeClr val="accent2">
                              <a:lumMod val="50000"/>
                            </a:schemeClr>
                          </a:solidFill>
                        </a:rPr>
                        <a:t>Internal attribution</a:t>
                      </a:r>
                    </a:p>
                    <a:p>
                      <a:pPr algn="ctr"/>
                      <a:r>
                        <a:rPr lang="en-AU" sz="2000" b="1" dirty="0">
                          <a:solidFill>
                            <a:schemeClr val="accent2">
                              <a:lumMod val="50000"/>
                            </a:schemeClr>
                          </a:solidFill>
                        </a:rPr>
                        <a:t>(dispositional) </a:t>
                      </a:r>
                    </a:p>
                  </a:txBody>
                  <a:tcPr/>
                </a:tc>
                <a:tc>
                  <a:txBody>
                    <a:bodyPr/>
                    <a:lstStyle/>
                    <a:p>
                      <a:pPr algn="ctr"/>
                      <a:r>
                        <a:rPr lang="en-AU" sz="2000" b="1" dirty="0">
                          <a:solidFill>
                            <a:schemeClr val="accent2">
                              <a:lumMod val="50000"/>
                            </a:schemeClr>
                          </a:solidFill>
                        </a:rPr>
                        <a:t>External attribution</a:t>
                      </a:r>
                    </a:p>
                    <a:p>
                      <a:pPr algn="ctr"/>
                      <a:r>
                        <a:rPr lang="en-AU" sz="2000" b="1" dirty="0">
                          <a:solidFill>
                            <a:schemeClr val="accent2">
                              <a:lumMod val="50000"/>
                            </a:schemeClr>
                          </a:solidFill>
                        </a:rPr>
                        <a:t>(situational)</a:t>
                      </a:r>
                    </a:p>
                  </a:txBody>
                  <a:tcPr/>
                </a:tc>
                <a:extLst>
                  <a:ext uri="{0D108BD9-81ED-4DB2-BD59-A6C34878D82A}">
                    <a16:rowId xmlns:a16="http://schemas.microsoft.com/office/drawing/2014/main" val="10000"/>
                  </a:ext>
                </a:extLst>
              </a:tr>
              <a:tr h="1656184">
                <a:tc>
                  <a:txBody>
                    <a:bodyPr/>
                    <a:lstStyle/>
                    <a:p>
                      <a:pPr algn="ctr"/>
                      <a:r>
                        <a:rPr lang="en-AU" sz="2000" b="1" dirty="0">
                          <a:solidFill>
                            <a:schemeClr val="accent2">
                              <a:lumMod val="50000"/>
                            </a:schemeClr>
                          </a:solidFill>
                        </a:rPr>
                        <a:t>External attribution</a:t>
                      </a:r>
                    </a:p>
                    <a:p>
                      <a:pPr algn="ctr"/>
                      <a:r>
                        <a:rPr lang="en-AU" sz="2000" b="1" dirty="0">
                          <a:solidFill>
                            <a:schemeClr val="accent2">
                              <a:lumMod val="50000"/>
                            </a:schemeClr>
                          </a:solidFill>
                        </a:rPr>
                        <a:t>(situational)</a:t>
                      </a:r>
                    </a:p>
                  </a:txBody>
                  <a:tcPr/>
                </a:tc>
                <a:tc>
                  <a:txBody>
                    <a:bodyPr/>
                    <a:lstStyle/>
                    <a:p>
                      <a:pPr algn="ctr"/>
                      <a:r>
                        <a:rPr lang="en-AU" sz="2000" b="1" dirty="0">
                          <a:solidFill>
                            <a:schemeClr val="accent2">
                              <a:lumMod val="50000"/>
                            </a:schemeClr>
                          </a:solidFill>
                        </a:rPr>
                        <a:t>Internal attribution</a:t>
                      </a:r>
                    </a:p>
                    <a:p>
                      <a:pPr algn="ctr"/>
                      <a:r>
                        <a:rPr lang="en-AU" sz="2000" b="1" dirty="0">
                          <a:solidFill>
                            <a:schemeClr val="accent2">
                              <a:lumMod val="50000"/>
                            </a:schemeClr>
                          </a:solidFill>
                        </a:rPr>
                        <a:t>(dispositional)</a:t>
                      </a:r>
                    </a:p>
                  </a:txBody>
                  <a:tcPr/>
                </a:tc>
                <a:extLst>
                  <a:ext uri="{0D108BD9-81ED-4DB2-BD59-A6C34878D82A}">
                    <a16:rowId xmlns:a16="http://schemas.microsoft.com/office/drawing/2014/main" val="10001"/>
                  </a:ext>
                </a:extLst>
              </a:tr>
            </a:tbl>
          </a:graphicData>
        </a:graphic>
      </p:graphicFrame>
      <p:sp>
        <p:nvSpPr>
          <p:cNvPr id="4" name="Text Box 4"/>
          <p:cNvSpPr txBox="1">
            <a:spLocks noChangeArrowheads="1"/>
          </p:cNvSpPr>
          <p:nvPr/>
        </p:nvSpPr>
        <p:spPr bwMode="auto">
          <a:xfrm>
            <a:off x="611560" y="2492896"/>
            <a:ext cx="216024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en-US" sz="2400" b="1" dirty="0" err="1"/>
              <a:t>Ingroups</a:t>
            </a:r>
            <a:endParaRPr lang="en-US" altLang="en-US" sz="2400" b="1" dirty="0"/>
          </a:p>
          <a:p>
            <a:pPr eaLnBrk="0" hangingPunct="0"/>
            <a:endParaRPr lang="en-US" altLang="en-US" sz="1800" b="1" dirty="0"/>
          </a:p>
          <a:p>
            <a:pPr eaLnBrk="0" hangingPunct="0"/>
            <a:endParaRPr lang="en-US" altLang="en-US" sz="1800" b="1" dirty="0"/>
          </a:p>
          <a:p>
            <a:pPr eaLnBrk="0" hangingPunct="0"/>
            <a:endParaRPr lang="en-US" altLang="en-US" sz="1800" b="1" dirty="0"/>
          </a:p>
          <a:p>
            <a:pPr eaLnBrk="0" hangingPunct="0"/>
            <a:endParaRPr lang="en-US" altLang="en-US" sz="1800" b="1" dirty="0"/>
          </a:p>
          <a:p>
            <a:pPr eaLnBrk="0" hangingPunct="0"/>
            <a:endParaRPr lang="en-US" altLang="en-US" sz="1800" b="1" dirty="0"/>
          </a:p>
          <a:p>
            <a:pPr eaLnBrk="0" hangingPunct="0"/>
            <a:r>
              <a:rPr lang="en-US" altLang="en-US" sz="2400" b="1" dirty="0"/>
              <a:t>Outgroups</a:t>
            </a:r>
          </a:p>
        </p:txBody>
      </p:sp>
      <p:sp>
        <p:nvSpPr>
          <p:cNvPr id="8" name="Text Box 5"/>
          <p:cNvSpPr txBox="1">
            <a:spLocks noChangeArrowheads="1"/>
          </p:cNvSpPr>
          <p:nvPr/>
        </p:nvSpPr>
        <p:spPr bwMode="auto">
          <a:xfrm>
            <a:off x="2533854" y="1739476"/>
            <a:ext cx="5673226"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en-US" sz="2400" dirty="0"/>
              <a:t>   </a:t>
            </a:r>
            <a:r>
              <a:rPr lang="en-US" altLang="en-US" sz="2400" b="1" dirty="0"/>
              <a:t>Desirable 		       Undesirable</a:t>
            </a:r>
          </a:p>
        </p:txBody>
      </p:sp>
    </p:spTree>
    <p:extLst>
      <p:ext uri="{BB962C8B-B14F-4D97-AF65-F5344CB8AC3E}">
        <p14:creationId xmlns:p14="http://schemas.microsoft.com/office/powerpoint/2010/main" val="13499323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2532</TotalTime>
  <Words>785</Words>
  <Application>Microsoft Office PowerPoint</Application>
  <PresentationFormat>全屏显示(4:3)</PresentationFormat>
  <Paragraphs>82</Paragraphs>
  <Slides>18</Slides>
  <Notes>0</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18</vt:i4>
      </vt:variant>
    </vt:vector>
  </HeadingPairs>
  <TitlesOfParts>
    <vt:vector size="26" baseType="lpstr">
      <vt:lpstr>Arial</vt:lpstr>
      <vt:lpstr>Calibri</vt:lpstr>
      <vt:lpstr>Century Schoolbook</vt:lpstr>
      <vt:lpstr>Garamond</vt:lpstr>
      <vt:lpstr>Wingdings</vt:lpstr>
      <vt:lpstr>Wingdings 2</vt:lpstr>
      <vt:lpstr>Organic</vt:lpstr>
      <vt:lpstr>Document</vt:lpstr>
      <vt:lpstr>Week 4 Social Categorisation: Us vs Them</vt:lpstr>
      <vt:lpstr>Learning objectives</vt:lpstr>
      <vt:lpstr> </vt:lpstr>
      <vt:lpstr>The nature of human perception</vt:lpstr>
      <vt:lpstr>The perception process</vt:lpstr>
      <vt:lpstr> Stages of perception</vt:lpstr>
      <vt:lpstr>  Ingroups and outgroups</vt:lpstr>
      <vt:lpstr>Attribution theory</vt:lpstr>
      <vt:lpstr>Attribution theory</vt:lpstr>
      <vt:lpstr> Sources of identities</vt:lpstr>
      <vt:lpstr>  Defining identities</vt:lpstr>
      <vt:lpstr>  Identity negotiation</vt:lpstr>
      <vt:lpstr> Stereotypes</vt:lpstr>
      <vt:lpstr> Ethnocentrism</vt:lpstr>
      <vt:lpstr> Prejudice</vt:lpstr>
      <vt:lpstr>Racism</vt:lpstr>
      <vt:lpstr>After class…</vt:lpstr>
      <vt:lpstr>Next week…</vt:lpstr>
    </vt:vector>
  </TitlesOfParts>
  <Company>The University of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Symbols of Australia</dc:title>
  <dc:creator>uqmharp1</dc:creator>
  <cp:lastModifiedBy>TIANHAO HE</cp:lastModifiedBy>
  <cp:revision>169</cp:revision>
  <dcterms:created xsi:type="dcterms:W3CDTF">2010-03-10T04:23:10Z</dcterms:created>
  <dcterms:modified xsi:type="dcterms:W3CDTF">2021-07-14T17:21:43Z</dcterms:modified>
</cp:coreProperties>
</file>